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1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48" y="62"/>
      </p:cViewPr>
      <p:guideLst>
        <p:guide orient="horz" pos="2380"/>
        <p:guide pos="33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7819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18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1710838" y="2197728"/>
            <a:ext cx="7250268" cy="262253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31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0838" y="4845068"/>
            <a:ext cx="7250268" cy="13791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640080">
              <a:buSzTx/>
              <a:buFontTx/>
              <a:buNone/>
              <a:defRPr sz="2400"/>
            </a:lvl2pPr>
            <a:lvl3pPr marL="0" indent="1280160">
              <a:buSzTx/>
              <a:buFontTx/>
              <a:buNone/>
              <a:defRPr sz="2400"/>
            </a:lvl3pPr>
            <a:lvl4pPr marL="0" indent="1920239">
              <a:buSzTx/>
              <a:buFontTx/>
              <a:buNone/>
              <a:defRPr sz="2400"/>
            </a:lvl4pPr>
            <a:lvl5pPr marL="0" indent="2560320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2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5216" y="2304262"/>
            <a:ext cx="3572596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55" y="86171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smtClean="0"/>
              <a:t>Evren Merkez (</a:t>
            </a:r>
            <a:r>
              <a:rPr lang="tr-TR" sz="2500" b="1" dirty="0" err="1" smtClean="0"/>
              <a:t>Çıkınağıl</a:t>
            </a:r>
            <a:r>
              <a:rPr lang="tr-TR" sz="2500" b="1" dirty="0" smtClean="0"/>
              <a:t>)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14" name="Görüntü" descr="Görüntü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Dikdörtgen 14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543" y="2113058"/>
            <a:ext cx="425361" cy="7366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524" y="1935781"/>
            <a:ext cx="6422223" cy="2466506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79454"/>
              </p:ext>
            </p:extLst>
          </p:nvPr>
        </p:nvGraphicFramePr>
        <p:xfrm>
          <a:off x="1264921" y="5019231"/>
          <a:ext cx="3650766" cy="17695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2897"/>
                <a:gridCol w="507359"/>
                <a:gridCol w="747571"/>
                <a:gridCol w="484497"/>
                <a:gridCol w="1328442"/>
              </a:tblGrid>
              <a:tr h="11059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GÜLHÜYÜK KÖK -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EVREN KÖK ENERJİ </a:t>
                      </a:r>
                      <a:r>
                        <a:rPr lang="tr-TR" sz="800" u="none" strike="noStrike" dirty="0">
                          <a:effectLst/>
                        </a:rPr>
                        <a:t>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 </a:t>
                      </a:r>
                      <a:r>
                        <a:rPr lang="tr-TR" sz="800" u="none" strike="noStrike" dirty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59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İLÇESİ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226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EVREN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EVREN MERKEZ (ÇIKINAĞIL)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1626,1630,1631,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5084,1147,1143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285359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285360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1,4,5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285361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285421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285422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285425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6,7,9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285428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93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285432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994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Yazısöğüt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</a:t>
            </a:r>
            <a:r>
              <a:rPr lang="tr-TR" sz="1600" b="1" dirty="0"/>
              <a:t>Şereflikoçhisar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4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</a:t>
            </a:r>
            <a:r>
              <a:rPr lang="tr-TR" sz="1300" b="1" dirty="0"/>
              <a:t>Şereflikoçhisar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058" y="2113058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277" y="1984871"/>
            <a:ext cx="2776179" cy="233326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69501"/>
              </p:ext>
            </p:extLst>
          </p:nvPr>
        </p:nvGraphicFramePr>
        <p:xfrm>
          <a:off x="1126308" y="5030489"/>
          <a:ext cx="3800457" cy="9472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5733"/>
                <a:gridCol w="1071467"/>
                <a:gridCol w="886511"/>
                <a:gridCol w="599511"/>
                <a:gridCol w="707235"/>
              </a:tblGrid>
              <a:tr h="11961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 </a:t>
                      </a:r>
                      <a:r>
                        <a:rPr lang="tr-TR" sz="800" u="none" strike="noStrike" dirty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961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858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PARSEL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NO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6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ŞEREFLİKOÇHİSAR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YAZISÖĞÜT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180930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180931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55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180932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1,2,3,4,5,6,7,8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180951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922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Gülhüyük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</a:t>
            </a:r>
            <a:r>
              <a:rPr lang="tr-TR" sz="1600" b="1" dirty="0"/>
              <a:t>Şereflikoçhisar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4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</a:t>
            </a:r>
            <a:r>
              <a:rPr lang="tr-TR" sz="1300" b="1" dirty="0"/>
              <a:t>Şereflikoçhisar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361" y="2099671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543" y="1975991"/>
            <a:ext cx="2623004" cy="233918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89702"/>
              </p:ext>
            </p:extLst>
          </p:nvPr>
        </p:nvGraphicFramePr>
        <p:xfrm>
          <a:off x="1181100" y="5014743"/>
          <a:ext cx="3711120" cy="5736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8295"/>
                <a:gridCol w="1076344"/>
                <a:gridCol w="780490"/>
                <a:gridCol w="593174"/>
                <a:gridCol w="682817"/>
              </a:tblGrid>
              <a:tr h="13477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 </a:t>
                      </a:r>
                      <a:r>
                        <a:rPr lang="tr-TR" sz="800" u="none" strike="noStrike" dirty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4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ADA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PARSEL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NO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830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ŞEREFLİKOÇHİSAR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180779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5179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Çerkezuşağı</a:t>
            </a:r>
            <a:r>
              <a:rPr lang="tr-TR" sz="2500" b="1" dirty="0" smtClean="0"/>
              <a:t> (Çatalpınar)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336" y="2099880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81" y="2014975"/>
            <a:ext cx="3896839" cy="2354241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27802"/>
              </p:ext>
            </p:extLst>
          </p:nvPr>
        </p:nvGraphicFramePr>
        <p:xfrm>
          <a:off x="1259840" y="5032693"/>
          <a:ext cx="3665460" cy="16576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833"/>
                <a:gridCol w="544164"/>
                <a:gridCol w="818425"/>
                <a:gridCol w="498439"/>
                <a:gridCol w="1298599"/>
              </a:tblGrid>
              <a:tr h="8084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 </a:t>
                      </a:r>
                      <a:r>
                        <a:rPr lang="tr-TR" sz="800" u="none" strike="noStrike" dirty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084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12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582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EVREN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ÇERKEZUŞAĞI (ÇATALPINAR)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684,685,686,689,690,786,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793,807,808,810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285140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285141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285154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285158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285163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1,4,5,6,7,8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285165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4,8,9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285168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15,16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624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Solakuşağı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74" y="2200059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270" y="1923189"/>
            <a:ext cx="1908710" cy="2344444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44566"/>
              </p:ext>
            </p:extLst>
          </p:nvPr>
        </p:nvGraphicFramePr>
        <p:xfrm>
          <a:off x="1155699" y="5034749"/>
          <a:ext cx="3677922" cy="13819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1327"/>
                <a:gridCol w="506309"/>
                <a:gridCol w="956358"/>
                <a:gridCol w="528810"/>
                <a:gridCol w="1035118"/>
              </a:tblGrid>
              <a:tr h="831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31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9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ADA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EVREN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SOLAKUŞAĞI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398,399,400,407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285221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7,8,10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285225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8,10,11,12,13,14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285230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6,7,8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285234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1,3,4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285235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1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285243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4,5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712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Demirayak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728" y="2115011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357" y="2024954"/>
            <a:ext cx="1575633" cy="2200122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38749"/>
              </p:ext>
            </p:extLst>
          </p:nvPr>
        </p:nvGraphicFramePr>
        <p:xfrm>
          <a:off x="1196340" y="5053348"/>
          <a:ext cx="3640855" cy="7221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9480"/>
                <a:gridCol w="627308"/>
                <a:gridCol w="911198"/>
                <a:gridCol w="685959"/>
                <a:gridCol w="726910"/>
              </a:tblGrid>
              <a:tr h="177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HATTI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3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7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3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EVREN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DEMİRAYAK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285044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9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285045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8,9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99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Kürtü</a:t>
            </a:r>
            <a:r>
              <a:rPr lang="tr-TR" sz="2500" b="1" dirty="0" smtClean="0"/>
              <a:t> (</a:t>
            </a:r>
            <a:r>
              <a:rPr lang="tr-TR" sz="2500" b="1" dirty="0" err="1" smtClean="0"/>
              <a:t>Altınbaşak</a:t>
            </a:r>
            <a:r>
              <a:rPr lang="tr-TR" sz="2500" b="1" dirty="0" smtClean="0"/>
              <a:t>)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86" y="2204442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405" y="1942296"/>
            <a:ext cx="1628067" cy="2380783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69049"/>
              </p:ext>
            </p:extLst>
          </p:nvPr>
        </p:nvGraphicFramePr>
        <p:xfrm>
          <a:off x="1275080" y="4994623"/>
          <a:ext cx="3625615" cy="14118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0627"/>
                <a:gridCol w="489904"/>
                <a:gridCol w="987657"/>
                <a:gridCol w="815062"/>
                <a:gridCol w="752365"/>
              </a:tblGrid>
              <a:tr h="1301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HATTI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01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88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EVREN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KÜRTÜ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(</a:t>
                      </a:r>
                      <a:r>
                        <a:rPr lang="tr-TR" sz="800" u="none" strike="noStrike" dirty="0">
                          <a:effectLst/>
                        </a:rPr>
                        <a:t>ALTINBAŞAK)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285032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285033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285035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8,9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285039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285040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9,10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285041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72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285042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368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Yusufuşağı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806" y="2097304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809" y="2028426"/>
            <a:ext cx="1921259" cy="2272862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371922"/>
              </p:ext>
            </p:extLst>
          </p:nvPr>
        </p:nvGraphicFramePr>
        <p:xfrm>
          <a:off x="1198880" y="5001797"/>
          <a:ext cx="3671004" cy="12859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2639"/>
                <a:gridCol w="457855"/>
                <a:gridCol w="963851"/>
                <a:gridCol w="633901"/>
                <a:gridCol w="1072758"/>
              </a:tblGrid>
              <a:tr h="1084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HATTI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84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4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PARSEL NO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848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EVREN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YUSUFUŞAĞI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685,688,690,693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285076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285080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3,4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285083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1,2,3,4,5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285084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285085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409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İnebeyli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Evren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Evren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320" y="2197728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82" y="2013444"/>
            <a:ext cx="2458580" cy="2403019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49862"/>
              </p:ext>
            </p:extLst>
          </p:nvPr>
        </p:nvGraphicFramePr>
        <p:xfrm>
          <a:off x="1216660" y="5030885"/>
          <a:ext cx="3667787" cy="12753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6311"/>
                <a:gridCol w="480728"/>
                <a:gridCol w="847598"/>
                <a:gridCol w="759043"/>
                <a:gridCol w="974107"/>
              </a:tblGrid>
              <a:tr h="10516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HATTI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20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BULUNAN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32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270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EVREN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İNEBEYLİ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366,374,378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436,438,439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285123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5,7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285128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285129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1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285130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1,2,5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40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55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Cebirli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Şereflikoçhisar 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4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Şereflikoçhisar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607" y="2036438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62" y="1934246"/>
            <a:ext cx="5235153" cy="2419981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96710"/>
              </p:ext>
            </p:extLst>
          </p:nvPr>
        </p:nvGraphicFramePr>
        <p:xfrm>
          <a:off x="1137921" y="5055585"/>
          <a:ext cx="3766998" cy="17960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2486"/>
                <a:gridCol w="1044546"/>
                <a:gridCol w="615120"/>
                <a:gridCol w="417815"/>
                <a:gridCol w="1207031"/>
              </a:tblGrid>
              <a:tr h="1146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</a:t>
                      </a:r>
                      <a:r>
                        <a:rPr lang="tr-TR" sz="800" u="none" strike="noStrike" dirty="0" smtClean="0">
                          <a:effectLst/>
                        </a:rPr>
                        <a:t>HATTI </a:t>
                      </a:r>
                      <a:r>
                        <a:rPr lang="tr-TR" sz="800" u="none" strike="noStrike" dirty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0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BULUNAN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87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İLÇESİ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322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ŞEREFLİKOÇHİSAR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CEBİRLİ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605,606,607,636,637,640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285283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285288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1,3,6,7,11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285292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285301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285302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285306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285308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285309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00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285311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89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4776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Resim 1" descr="Resi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dirty="0"/>
              <a:t>KAMULAŞTIRMA DUYURUSU</a:t>
            </a:r>
          </a:p>
          <a:p>
            <a:pPr algn="ctr"/>
            <a:r>
              <a:rPr lang="tr-TR" sz="2500" b="1" dirty="0" err="1" smtClean="0"/>
              <a:t>Kıyıevi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Şereflikoçhisar Asliye </a:t>
            </a:r>
            <a:r>
              <a:rPr lang="tr-TR" sz="1600" dirty="0"/>
              <a:t>Hukuk Mahkemesince belirlenen bedeller </a:t>
            </a:r>
            <a:r>
              <a:rPr lang="tr-TR" sz="1600" b="1" dirty="0" smtClean="0"/>
              <a:t>Ziraat Bankası </a:t>
            </a:r>
            <a:r>
              <a:rPr lang="tr-TR" sz="1600" b="1" dirty="0"/>
              <a:t>Şereflikoçhisar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pic>
        <p:nvPicPr>
          <p:cNvPr id="8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Dikdörtgen 8"/>
          <p:cNvSpPr/>
          <p:nvPr/>
        </p:nvSpPr>
        <p:spPr>
          <a:xfrm>
            <a:off x="5567469" y="5146108"/>
            <a:ext cx="4938606" cy="194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Şereflikoçhisar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 smtClean="0"/>
              <a:t>Ziraat Bankası </a:t>
            </a:r>
            <a:r>
              <a:rPr lang="tr-TR" sz="1300" b="1" dirty="0"/>
              <a:t>Şereflikoçhisar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</a:t>
            </a:r>
            <a:r>
              <a:rPr lang="tr-TR" sz="1300" dirty="0" smtClean="0"/>
              <a:t>.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40" y="2053565"/>
            <a:ext cx="425361" cy="7366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317" y="2015710"/>
            <a:ext cx="5798244" cy="2246011"/>
          </a:xfrm>
          <a:prstGeom prst="rect">
            <a:avLst/>
          </a:prstGeom>
        </p:spPr>
      </p:pic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83093"/>
              </p:ext>
            </p:extLst>
          </p:nvPr>
        </p:nvGraphicFramePr>
        <p:xfrm>
          <a:off x="1089661" y="5028305"/>
          <a:ext cx="3831354" cy="14702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1526"/>
                <a:gridCol w="987230"/>
                <a:gridCol w="608489"/>
                <a:gridCol w="432948"/>
                <a:gridCol w="1321161"/>
              </a:tblGrid>
              <a:tr h="987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GÜLHÜYÜK KÖK EVREN KÖK ENERJİ NAKİL HATTI </a:t>
                      </a:r>
                      <a:r>
                        <a:rPr lang="tr-TR" sz="800" u="none" strike="noStrike" dirty="0" smtClean="0">
                          <a:effectLst/>
                        </a:rPr>
                        <a:t>PROJESİ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87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KAMULAŞTIRILMASINDA KAMU YARARI </a:t>
                      </a:r>
                      <a:r>
                        <a:rPr lang="tr-TR" sz="800" u="none" strike="noStrike" dirty="0" smtClean="0">
                          <a:effectLst/>
                        </a:rPr>
                        <a:t>BULUNAN</a:t>
                      </a:r>
                      <a:r>
                        <a:rPr lang="tr-TR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800" u="none" strike="noStrike" dirty="0" smtClean="0">
                          <a:effectLst/>
                        </a:rPr>
                        <a:t>TAŞINMAZLAR </a:t>
                      </a:r>
                      <a:r>
                        <a:rPr lang="tr-TR" sz="800" u="none" strike="noStrike" dirty="0">
                          <a:effectLst/>
                        </a:rPr>
                        <a:t>LİSTESİ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18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ADA NO 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2848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ANKARA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ŞEREFLİKOÇHİSAR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KIYIEVİ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373,375,376,629,632,633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654,655,656,657,679,687,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688,1024,1025,1047,1051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98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180986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16,18,19,24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98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180987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1,4,5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98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>
                          <a:effectLst/>
                        </a:rPr>
                        <a:t>180989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98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180990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  <a:tr h="987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180993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5,6,8,9,10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8" marR="7398" marT="73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68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83D92F0694E4BA7DF8D3D73844B44" ma:contentTypeVersion="0" ma:contentTypeDescription="Create a new document." ma:contentTypeScope="" ma:versionID="90ccb03c04ccb0cf9bca49e49df376bc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3T7CWQE2WDWZ-15-64</_dlc_DocId>
    <_dlc_DocIdUrl xmlns="2511cfec-de10-48da-88f6-657341a97d75">
      <Url>https://www.baskentedas.com.tr/_layouts/15/DocIdRedir.aspx?ID=3T7CWQE2WDWZ-15-64</Url>
      <Description>3T7CWQE2WDWZ-15-64</Description>
    </_dlc_DocIdUrl>
  </documentManagement>
</p:properties>
</file>

<file path=customXml/itemProps1.xml><?xml version="1.0" encoding="utf-8"?>
<ds:datastoreItem xmlns:ds="http://schemas.openxmlformats.org/officeDocument/2006/customXml" ds:itemID="{D01346FB-0735-4989-8BE1-EECA41B868A4}"/>
</file>

<file path=customXml/itemProps2.xml><?xml version="1.0" encoding="utf-8"?>
<ds:datastoreItem xmlns:ds="http://schemas.openxmlformats.org/officeDocument/2006/customXml" ds:itemID="{33FD4ED0-6CF5-48FF-AE50-AC766245AF18}"/>
</file>

<file path=customXml/itemProps3.xml><?xml version="1.0" encoding="utf-8"?>
<ds:datastoreItem xmlns:ds="http://schemas.openxmlformats.org/officeDocument/2006/customXml" ds:itemID="{8B917B93-AC3A-48EE-B489-C684EDFD9B21}"/>
</file>

<file path=customXml/itemProps4.xml><?xml version="1.0" encoding="utf-8"?>
<ds:datastoreItem xmlns:ds="http://schemas.openxmlformats.org/officeDocument/2006/customXml" ds:itemID="{A4564F42-86E1-4EA5-89C3-D536AB47D6AB}"/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931</Words>
  <Application>Microsoft Office PowerPoint</Application>
  <PresentationFormat>Özel</PresentationFormat>
  <Paragraphs>374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ARIF GELMEZ</cp:lastModifiedBy>
  <cp:revision>79</cp:revision>
  <cp:lastPrinted>2019-05-27T08:17:22Z</cp:lastPrinted>
  <dcterms:modified xsi:type="dcterms:W3CDTF">2021-04-13T12:10:37Z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0x01010041783D92F0694E4BA7DF8D3D73844B44</vt:lpwstr>
  </property>
  <property fmtid="{D5CDD505-2E9C-101B-9397-08002B2CF9AE}" pid="9" name="_dlc_DocIdItemGuid">
    <vt:lpwstr>c96cfe46-2831-4a0e-880d-e7efc2be8e90</vt:lpwstr>
  </property>
</Properties>
</file>