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21" r:id="rId2"/>
    <p:sldId id="261" r:id="rId3"/>
    <p:sldId id="322" r:id="rId4"/>
    <p:sldId id="323" r:id="rId5"/>
    <p:sldId id="324" r:id="rId6"/>
  </p:sldIdLst>
  <p:sldSz cx="10680700" cy="7556500"/>
  <p:notesSz cx="9926638" cy="1435258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85B"/>
    <a:srgbClr val="FFF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5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1157288" y="1074738"/>
            <a:ext cx="7612062" cy="5384800"/>
          </a:xfrm>
          <a:prstGeom prst="rect">
            <a:avLst/>
          </a:prstGeom>
        </p:spPr>
        <p:txBody>
          <a:bodyPr lIns="131927" tIns="65963" rIns="131927" bIns="65963"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1323554" y="6817482"/>
            <a:ext cx="7279534" cy="6458664"/>
          </a:xfrm>
          <a:prstGeom prst="rect">
            <a:avLst/>
          </a:prstGeom>
        </p:spPr>
        <p:txBody>
          <a:bodyPr lIns="131927" tIns="65963" rIns="131927" bIns="65963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98143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846327" latinLnBrk="0">
      <a:defRPr sz="1100">
        <a:latin typeface="+mj-lt"/>
        <a:ea typeface="+mj-ea"/>
        <a:cs typeface="+mj-cs"/>
        <a:sym typeface="Calibri"/>
      </a:defRPr>
    </a:lvl1pPr>
    <a:lvl2pPr indent="228600" defTabSz="846327" latinLnBrk="0">
      <a:defRPr sz="1100">
        <a:latin typeface="+mj-lt"/>
        <a:ea typeface="+mj-ea"/>
        <a:cs typeface="+mj-cs"/>
        <a:sym typeface="Calibri"/>
      </a:defRPr>
    </a:lvl2pPr>
    <a:lvl3pPr indent="457200" defTabSz="846327" latinLnBrk="0">
      <a:defRPr sz="1100">
        <a:latin typeface="+mj-lt"/>
        <a:ea typeface="+mj-ea"/>
        <a:cs typeface="+mj-cs"/>
        <a:sym typeface="Calibri"/>
      </a:defRPr>
    </a:lvl3pPr>
    <a:lvl4pPr indent="685800" defTabSz="846327" latinLnBrk="0">
      <a:defRPr sz="1100">
        <a:latin typeface="+mj-lt"/>
        <a:ea typeface="+mj-ea"/>
        <a:cs typeface="+mj-cs"/>
        <a:sym typeface="Calibri"/>
      </a:defRPr>
    </a:lvl4pPr>
    <a:lvl5pPr indent="914400" defTabSz="846327" latinLnBrk="0">
      <a:defRPr sz="1100">
        <a:latin typeface="+mj-lt"/>
        <a:ea typeface="+mj-ea"/>
        <a:cs typeface="+mj-cs"/>
        <a:sym typeface="Calibri"/>
      </a:defRPr>
    </a:lvl5pPr>
    <a:lvl6pPr indent="1143000" defTabSz="846327" latinLnBrk="0">
      <a:defRPr sz="1100">
        <a:latin typeface="+mj-lt"/>
        <a:ea typeface="+mj-ea"/>
        <a:cs typeface="+mj-cs"/>
        <a:sym typeface="Calibri"/>
      </a:defRPr>
    </a:lvl6pPr>
    <a:lvl7pPr indent="1371600" defTabSz="846327" latinLnBrk="0">
      <a:defRPr sz="1100">
        <a:latin typeface="+mj-lt"/>
        <a:ea typeface="+mj-ea"/>
        <a:cs typeface="+mj-cs"/>
        <a:sym typeface="Calibri"/>
      </a:defRPr>
    </a:lvl7pPr>
    <a:lvl8pPr indent="1600200" defTabSz="846327" latinLnBrk="0">
      <a:defRPr sz="1100">
        <a:latin typeface="+mj-lt"/>
        <a:ea typeface="+mj-ea"/>
        <a:cs typeface="+mj-cs"/>
        <a:sym typeface="Calibri"/>
      </a:defRPr>
    </a:lvl8pPr>
    <a:lvl9pPr indent="1828800" defTabSz="846327" latinLnBrk="0">
      <a:defRPr sz="11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aşlık Metni"/>
          <p:cNvSpPr txBox="1">
            <a:spLocks noGrp="1"/>
          </p:cNvSpPr>
          <p:nvPr>
            <p:ph type="title"/>
          </p:nvPr>
        </p:nvSpPr>
        <p:spPr>
          <a:xfrm>
            <a:off x="1716311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49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171458"/>
            <a:ext cx="3556178" cy="75742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640080">
              <a:buSzTx/>
              <a:buFontTx/>
              <a:buNone/>
              <a:defRPr sz="2400" b="1"/>
            </a:lvl2pPr>
            <a:lvl3pPr marL="0" indent="1280160">
              <a:buSzTx/>
              <a:buFontTx/>
              <a:buNone/>
              <a:defRPr sz="2400" b="1"/>
            </a:lvl3pPr>
            <a:lvl4pPr marL="0" indent="1920239">
              <a:buSzTx/>
              <a:buFontTx/>
              <a:buNone/>
              <a:defRPr sz="2400" b="1"/>
            </a:lvl4pPr>
            <a:lvl5pPr marL="0" indent="2560320">
              <a:buSzTx/>
              <a:buFontTx/>
              <a:buNone/>
              <a:defRPr sz="2400" b="1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92888" y="2171458"/>
            <a:ext cx="3573691" cy="757425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7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</p:spPr>
        <p:txBody>
          <a:bodyPr/>
          <a:lstStyle>
            <a:lvl1pPr marL="247303" indent="-247303">
              <a:defRPr sz="3400"/>
            </a:lvl1pPr>
            <a:lvl2pPr marL="919089" indent="-279009">
              <a:defRPr sz="3400"/>
            </a:lvl2pPr>
            <a:lvl3pPr marL="1609898" indent="-329738">
              <a:defRPr sz="3400"/>
            </a:lvl3pPr>
            <a:lvl4pPr marL="2308859" indent="-388619">
              <a:defRPr sz="3400"/>
            </a:lvl4pPr>
            <a:lvl5pPr marL="2948939" indent="-388619">
              <a:defRPr sz="3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16311" y="2517334"/>
            <a:ext cx="2711189" cy="3504005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517334"/>
            <a:ext cx="2711189" cy="350400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640080">
              <a:buSzTx/>
              <a:buFontTx/>
              <a:buNone/>
              <a:defRPr sz="1600"/>
            </a:lvl2pPr>
            <a:lvl3pPr marL="0" indent="1280160">
              <a:buSzTx/>
              <a:buFontTx/>
              <a:buNone/>
              <a:defRPr sz="1600"/>
            </a:lvl3pPr>
            <a:lvl4pPr marL="0" indent="1920239">
              <a:buSzTx/>
              <a:buFontTx/>
              <a:buNone/>
              <a:defRPr sz="1600"/>
            </a:lvl4pPr>
            <a:lvl5pPr marL="0" indent="2560320">
              <a:buSzTx/>
              <a:buFontTx/>
              <a:buNone/>
              <a:defRPr sz="16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9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6" y="2304262"/>
            <a:ext cx="7250268" cy="4000199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95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aşlık Metni"/>
          <p:cNvSpPr txBox="1">
            <a:spLocks noGrp="1"/>
          </p:cNvSpPr>
          <p:nvPr>
            <p:ph type="title"/>
          </p:nvPr>
        </p:nvSpPr>
        <p:spPr>
          <a:xfrm>
            <a:off x="7152917" y="961620"/>
            <a:ext cx="1812568" cy="5342841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103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7" y="961620"/>
            <a:ext cx="5332625" cy="5342841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0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şlık Metni"/>
          <p:cNvSpPr txBox="1">
            <a:spLocks noGrp="1"/>
          </p:cNvSpPr>
          <p:nvPr>
            <p:ph type="title"/>
          </p:nvPr>
        </p:nvSpPr>
        <p:spPr>
          <a:xfrm>
            <a:off x="1767754" y="1657751"/>
            <a:ext cx="7145192" cy="2194929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r>
              <a:t>Başlık Metni</a:t>
            </a:r>
          </a:p>
        </p:txBody>
      </p:sp>
      <p:sp>
        <p:nvSpPr>
          <p:cNvPr id="13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2188060" y="3937324"/>
            <a:ext cx="6304580" cy="152214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640080" algn="ctr">
              <a:buSzTx/>
              <a:buFontTx/>
              <a:buNone/>
              <a:defRPr sz="2400"/>
            </a:lvl2pPr>
            <a:lvl3pPr marL="0" indent="1280160" algn="ctr">
              <a:buSzTx/>
              <a:buFontTx/>
              <a:buNone/>
              <a:defRPr sz="2400"/>
            </a:lvl3pPr>
            <a:lvl4pPr marL="0" indent="1920239" algn="ctr">
              <a:buSzTx/>
              <a:buFontTx/>
              <a:buNone/>
              <a:defRPr sz="2400"/>
            </a:lvl4pPr>
            <a:lvl5pPr marL="0" indent="2560320" algn="ctr">
              <a:buSzTx/>
              <a:buFontTx/>
              <a:buNone/>
              <a:defRPr sz="2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896739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Metni"/>
          <p:cNvSpPr txBox="1">
            <a:spLocks noGrp="1"/>
          </p:cNvSpPr>
          <p:nvPr>
            <p:ph type="title"/>
          </p:nvPr>
        </p:nvSpPr>
        <p:spPr>
          <a:xfrm>
            <a:off x="1557602" y="710605"/>
            <a:ext cx="7565496" cy="13864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 anchor="ctr">
            <a:normAutofit/>
          </a:bodyPr>
          <a:lstStyle/>
          <a:p>
            <a:r>
              <a:t>Başlık Metni</a:t>
            </a:r>
          </a:p>
        </p:txBody>
      </p:sp>
      <p:sp>
        <p:nvSpPr>
          <p:cNvPr id="4" name="Gövde Düzeyi Bir…"/>
          <p:cNvSpPr txBox="1">
            <a:spLocks noGrp="1"/>
          </p:cNvSpPr>
          <p:nvPr>
            <p:ph type="body" idx="1"/>
          </p:nvPr>
        </p:nvSpPr>
        <p:spPr>
          <a:xfrm>
            <a:off x="1557602" y="2097028"/>
            <a:ext cx="7565496" cy="48335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>
            <a:normAutofit/>
          </a:bodyPr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8738256" y="6528748"/>
            <a:ext cx="227228" cy="216909"/>
          </a:xfrm>
          <a:prstGeom prst="rect">
            <a:avLst/>
          </a:prstGeom>
          <a:ln w="3175">
            <a:miter lim="400000"/>
          </a:ln>
        </p:spPr>
        <p:txBody>
          <a:bodyPr wrap="none" lIns="30021" tIns="30021" rIns="30021" bIns="30021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fr" descr="Genele Açık"/>
          <p:cNvSpPr txBox="1"/>
          <p:nvPr/>
        </p:nvSpPr>
        <p:spPr>
          <a:xfrm>
            <a:off x="0" y="7236460"/>
            <a:ext cx="10680700" cy="1914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>
            <a:spAutoFit/>
          </a:bodyPr>
          <a:lstStyle>
            <a:lvl1pPr algn="r">
              <a:defRPr sz="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algn="r"/>
            <a:r>
              <a:rPr lang="tr-TR" sz="850" b="0" i="0" u="none" baseline="0">
                <a:solidFill>
                  <a:srgbClr val="000000"/>
                </a:solidFill>
                <a:latin typeface="verdana" panose="020B0604030504040204" pitchFamily="34" charset="0"/>
              </a:rPr>
              <a:t>Genele Açık</a:t>
            </a:r>
            <a:endParaRPr sz="850" b="0" i="0" u="none" baseline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</p:sldLayoutIdLst>
  <p:transition spd="med"/>
  <p:txStyles>
    <p:titleStyle>
      <a:lvl1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9772" marR="0" indent="-229772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911629" marR="0" indent="-27154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600200" marR="0" indent="-32003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27868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91876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55884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4198925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83900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5479084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svg"/><Relationship Id="rId18" Type="http://schemas.openxmlformats.org/officeDocument/2006/relationships/image" Target="../media/image15.png"/><Relationship Id="rId3" Type="http://schemas.openxmlformats.org/officeDocument/2006/relationships/image" Target="../media/image2.svg"/><Relationship Id="rId21" Type="http://schemas.openxmlformats.org/officeDocument/2006/relationships/image" Target="../media/image18.svg"/><Relationship Id="rId7" Type="http://schemas.microsoft.com/office/2007/relationships/hdphoto" Target="../media/hdphoto2.wdp"/><Relationship Id="rId12" Type="http://schemas.openxmlformats.org/officeDocument/2006/relationships/image" Target="../media/image9.png"/><Relationship Id="rId17" Type="http://schemas.openxmlformats.org/officeDocument/2006/relationships/image" Target="../media/image14.svg"/><Relationship Id="rId25" Type="http://schemas.openxmlformats.org/officeDocument/2006/relationships/image" Target="../media/image22.sv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svg"/><Relationship Id="rId24" Type="http://schemas.openxmlformats.org/officeDocument/2006/relationships/image" Target="../media/image21.png"/><Relationship Id="rId5" Type="http://schemas.microsoft.com/office/2007/relationships/hdphoto" Target="../media/hdphoto1.wdp"/><Relationship Id="rId15" Type="http://schemas.openxmlformats.org/officeDocument/2006/relationships/image" Target="../media/image12.svg"/><Relationship Id="rId23" Type="http://schemas.openxmlformats.org/officeDocument/2006/relationships/image" Target="../media/image20.svg"/><Relationship Id="rId10" Type="http://schemas.openxmlformats.org/officeDocument/2006/relationships/image" Target="../media/image7.png"/><Relationship Id="rId19" Type="http://schemas.openxmlformats.org/officeDocument/2006/relationships/image" Target="../media/image16.svg"/><Relationship Id="rId4" Type="http://schemas.openxmlformats.org/officeDocument/2006/relationships/image" Target="../media/image3.png"/><Relationship Id="rId9" Type="http://schemas.openxmlformats.org/officeDocument/2006/relationships/image" Target="../media/image6.svg"/><Relationship Id="rId14" Type="http://schemas.openxmlformats.org/officeDocument/2006/relationships/image" Target="../media/image11.png"/><Relationship Id="rId22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4.png"/><Relationship Id="rId7" Type="http://schemas.openxmlformats.org/officeDocument/2006/relationships/hyperlink" Target="https://www.baskentedas.com.tr/yasal-bildirim/emlak-kamulastirma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2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4.png"/><Relationship Id="rId7" Type="http://schemas.openxmlformats.org/officeDocument/2006/relationships/hyperlink" Target="https://www.baskentedas.com.tr/yasal-bildirim/emlak-kamulastirma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2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4.png"/><Relationship Id="rId7" Type="http://schemas.openxmlformats.org/officeDocument/2006/relationships/hyperlink" Target="https://www.baskentedas.com.tr/yasal-bildirim/emlak-kamulastirma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2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png"/><Relationship Id="rId7" Type="http://schemas.openxmlformats.org/officeDocument/2006/relationships/hyperlink" Target="https://www.baskentedas.com.tr/yasal-bildirim/emlak-kamulastirma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987AD585-7CEE-4422-A664-E0E5E082CD3F}"/>
              </a:ext>
            </a:extLst>
          </p:cNvPr>
          <p:cNvSpPr/>
          <p:nvPr/>
        </p:nvSpPr>
        <p:spPr>
          <a:xfrm>
            <a:off x="7214974" y="6140639"/>
            <a:ext cx="3416537" cy="25783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softEdge rad="3175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226" dirty="0"/>
          </a:p>
        </p:txBody>
      </p:sp>
      <p:pic>
        <p:nvPicPr>
          <p:cNvPr id="30" name="Grafik 29" descr="Tokmak düz dolguyla">
            <a:extLst>
              <a:ext uri="{FF2B5EF4-FFF2-40B4-BE49-F238E27FC236}">
                <a16:creationId xmlns:a16="http://schemas.microsoft.com/office/drawing/2014/main" id="{FF251AD8-7AAA-43A4-8795-8636B8059EC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7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51436" y="4333940"/>
            <a:ext cx="1128524" cy="1159355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5647DC73-0BFA-4F95-9FBB-8F60A754CD9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alphaModFix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6313" y="4202087"/>
            <a:ext cx="1340070" cy="933565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</a:effectLst>
        </p:spPr>
      </p:pic>
      <p:pic>
        <p:nvPicPr>
          <p:cNvPr id="117" name="Resim 116">
            <a:extLst>
              <a:ext uri="{FF2B5EF4-FFF2-40B4-BE49-F238E27FC236}">
                <a16:creationId xmlns:a16="http://schemas.microsoft.com/office/drawing/2014/main" id="{EC10E826-9197-4EBD-A744-C38C44830F97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alphaModFix amt="9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822838" y="926945"/>
            <a:ext cx="1585719" cy="971347"/>
          </a:xfrm>
          <a:prstGeom prst="rect">
            <a:avLst/>
          </a:prstGeom>
          <a:scene3d>
            <a:camera prst="perspectiveAbove">
              <a:rot lat="20399999" lon="10800000" rev="0"/>
            </a:camera>
            <a:lightRig rig="threePt" dir="t"/>
          </a:scene3d>
        </p:spPr>
      </p:pic>
      <p:pic>
        <p:nvPicPr>
          <p:cNvPr id="70" name="Resim 69">
            <a:extLst>
              <a:ext uri="{FF2B5EF4-FFF2-40B4-BE49-F238E27FC236}">
                <a16:creationId xmlns:a16="http://schemas.microsoft.com/office/drawing/2014/main" id="{0489A767-1B17-4387-9446-1E85E44773CF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alphaModFix amt="9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8207" y="874785"/>
            <a:ext cx="1586336" cy="968153"/>
          </a:xfrm>
          <a:prstGeom prst="rect">
            <a:avLst/>
          </a:prstGeom>
          <a:scene3d>
            <a:camera prst="perspectiveAbove"/>
            <a:lightRig rig="threePt" dir="t"/>
          </a:scene3d>
        </p:spPr>
      </p:pic>
      <p:sp>
        <p:nvSpPr>
          <p:cNvPr id="67" name="Dikdörtgen 66">
            <a:extLst>
              <a:ext uri="{FF2B5EF4-FFF2-40B4-BE49-F238E27FC236}">
                <a16:creationId xmlns:a16="http://schemas.microsoft.com/office/drawing/2014/main" id="{4C95E844-A80C-4C2E-9DE9-42C711EFE2B1}"/>
              </a:ext>
            </a:extLst>
          </p:cNvPr>
          <p:cNvSpPr/>
          <p:nvPr/>
        </p:nvSpPr>
        <p:spPr>
          <a:xfrm>
            <a:off x="0" y="1212325"/>
            <a:ext cx="10680700" cy="512225"/>
          </a:xfrm>
          <a:prstGeom prst="rect">
            <a:avLst/>
          </a:prstGeom>
          <a:noFill/>
          <a:effectLst/>
        </p:spPr>
        <p:txBody>
          <a:bodyPr wrap="square" lIns="80105" tIns="40053" rIns="80105" bIns="40053">
            <a:spAutoFit/>
          </a:bodyPr>
          <a:lstStyle/>
          <a:p>
            <a:pPr algn="ctr"/>
            <a:r>
              <a:rPr lang="tr-TR" sz="2803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banc* Eurostile Demi" panose="00000400000000000000" pitchFamily="2" charset="0"/>
              </a:rPr>
              <a:t>KAMULAŞTIRMA DUYURUSU</a:t>
            </a:r>
          </a:p>
        </p:txBody>
      </p:sp>
      <p:pic>
        <p:nvPicPr>
          <p:cNvPr id="107" name="Grafik 106" descr="Para düz dolguyla">
            <a:extLst>
              <a:ext uri="{FF2B5EF4-FFF2-40B4-BE49-F238E27FC236}">
                <a16:creationId xmlns:a16="http://schemas.microsoft.com/office/drawing/2014/main" id="{3860C223-B2A0-495B-A6F3-DD85A8E72F08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6024" y="2750442"/>
            <a:ext cx="1382740" cy="1399728"/>
          </a:xfrm>
          <a:prstGeom prst="rect">
            <a:avLst/>
          </a:prstGeom>
        </p:spPr>
      </p:pic>
      <p:sp>
        <p:nvSpPr>
          <p:cNvPr id="119" name="Dikdörtgen 118">
            <a:extLst>
              <a:ext uri="{FF2B5EF4-FFF2-40B4-BE49-F238E27FC236}">
                <a16:creationId xmlns:a16="http://schemas.microsoft.com/office/drawing/2014/main" id="{2E497CB1-1AED-45DA-B19B-A2C996A5E6FC}"/>
              </a:ext>
            </a:extLst>
          </p:cNvPr>
          <p:cNvSpPr/>
          <p:nvPr/>
        </p:nvSpPr>
        <p:spPr>
          <a:xfrm>
            <a:off x="-34837" y="3034605"/>
            <a:ext cx="4017612" cy="350514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pPr algn="ctr"/>
            <a:r>
              <a:rPr lang="tr-TR" sz="1752" b="1" i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KAMULAŞTIMA BEDELİNİ NASIL ALIRIM ?</a:t>
            </a:r>
            <a:endParaRPr lang="tr-TR" sz="5256" b="1" i="1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0" name="Dikdörtgen 119">
            <a:extLst>
              <a:ext uri="{FF2B5EF4-FFF2-40B4-BE49-F238E27FC236}">
                <a16:creationId xmlns:a16="http://schemas.microsoft.com/office/drawing/2014/main" id="{E89EBB0F-F3DF-4E81-89DE-DAC5B2BFFB58}"/>
              </a:ext>
            </a:extLst>
          </p:cNvPr>
          <p:cNvSpPr/>
          <p:nvPr/>
        </p:nvSpPr>
        <p:spPr>
          <a:xfrm>
            <a:off x="959064" y="3320302"/>
            <a:ext cx="3441658" cy="566021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r>
              <a:rPr lang="tr-TR" sz="1051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Dava bilgileri, ilgili Hukuk Mahkemesinden temin edildikten sonra, banka şubesinden kimlik belgesiyle birlikte kamulaştırma bedeli çekilebilecektir. </a:t>
            </a:r>
          </a:p>
        </p:txBody>
      </p:sp>
      <p:sp>
        <p:nvSpPr>
          <p:cNvPr id="13" name="Dikdörtgen 12">
            <a:extLst>
              <a:ext uri="{FF2B5EF4-FFF2-40B4-BE49-F238E27FC236}">
                <a16:creationId xmlns:a16="http://schemas.microsoft.com/office/drawing/2014/main" id="{5C5A9051-F9D6-45EE-9D60-F5F6D43DB541}"/>
              </a:ext>
            </a:extLst>
          </p:cNvPr>
          <p:cNvSpPr/>
          <p:nvPr/>
        </p:nvSpPr>
        <p:spPr>
          <a:xfrm>
            <a:off x="-192327" y="4172165"/>
            <a:ext cx="5864983" cy="350514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pPr algn="ctr"/>
            <a:r>
              <a:rPr lang="tr-TR" sz="1752" b="1" i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UZLAŞMA TOPLANTISI NE ZAMAN  YAPILACAK ?</a:t>
            </a:r>
            <a:endParaRPr lang="tr-TR" sz="5256" b="1" i="1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Dikdörtgen 14">
            <a:extLst>
              <a:ext uri="{FF2B5EF4-FFF2-40B4-BE49-F238E27FC236}">
                <a16:creationId xmlns:a16="http://schemas.microsoft.com/office/drawing/2014/main" id="{EC820CAA-1458-466D-8C80-40EBD1100936}"/>
              </a:ext>
            </a:extLst>
          </p:cNvPr>
          <p:cNvSpPr/>
          <p:nvPr/>
        </p:nvSpPr>
        <p:spPr>
          <a:xfrm>
            <a:off x="1120427" y="4531283"/>
            <a:ext cx="4359607" cy="566021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r>
              <a:rPr lang="tr-TR" sz="1051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Uzlaşma toplantıları; TEDAŞ tarafından belirlenecek tarihte yapılacaktır. Toplantı yeri ve zamanı, 15 gün öncesinden yazılı olarak ilgili maliklere bildirilecektir.</a:t>
            </a:r>
          </a:p>
        </p:txBody>
      </p:sp>
      <p:sp>
        <p:nvSpPr>
          <p:cNvPr id="16" name="Dikdörtgen 15">
            <a:extLst>
              <a:ext uri="{FF2B5EF4-FFF2-40B4-BE49-F238E27FC236}">
                <a16:creationId xmlns:a16="http://schemas.microsoft.com/office/drawing/2014/main" id="{1798662A-2ECA-4E3E-8202-F9F0CCCE0264}"/>
              </a:ext>
            </a:extLst>
          </p:cNvPr>
          <p:cNvSpPr/>
          <p:nvPr/>
        </p:nvSpPr>
        <p:spPr>
          <a:xfrm>
            <a:off x="519929" y="1972740"/>
            <a:ext cx="10160771" cy="458364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pPr lvl="0"/>
            <a:r>
              <a:rPr lang="tr-TR" sz="1402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● </a:t>
            </a:r>
            <a:r>
              <a:rPr lang="tr-TR" sz="105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TEDAŞ adına Şirketimiz tarafından tesis edilecek olan </a:t>
            </a:r>
            <a:r>
              <a:rPr lang="tr-TR" sz="1051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Enerji Nakil Hattı </a:t>
            </a:r>
            <a:r>
              <a:rPr lang="tr-TR" sz="105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projesinin geçtiği güzergâh için 2942 sayılı Kamulaştırma kanununun 27. Maddesi gereğince hattın Acele Kamulaştırılmasına karar verilmiştir.</a:t>
            </a:r>
            <a:endParaRPr lang="tr-TR" sz="1226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Dikdörtgen 16">
            <a:extLst>
              <a:ext uri="{FF2B5EF4-FFF2-40B4-BE49-F238E27FC236}">
                <a16:creationId xmlns:a16="http://schemas.microsoft.com/office/drawing/2014/main" id="{9A692051-7D3A-4ACF-80B9-B1B0115E542A}"/>
              </a:ext>
            </a:extLst>
          </p:cNvPr>
          <p:cNvSpPr/>
          <p:nvPr/>
        </p:nvSpPr>
        <p:spPr>
          <a:xfrm>
            <a:off x="519928" y="2342417"/>
            <a:ext cx="10160772" cy="458364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pPr lvl="0"/>
            <a:r>
              <a:rPr lang="tr-TR" sz="1402" dirty="0">
                <a:solidFill>
                  <a:schemeClr val="bg2">
                    <a:lumMod val="25000"/>
                  </a:schemeClr>
                </a:solidFill>
              </a:rPr>
              <a:t>● </a:t>
            </a:r>
            <a:r>
              <a:rPr lang="tr-TR" sz="1051" dirty="0">
                <a:solidFill>
                  <a:schemeClr val="bg2">
                    <a:lumMod val="25000"/>
                  </a:schemeClr>
                </a:solidFill>
              </a:rPr>
              <a:t>Acele Kamulaştırma Kararı alınan parseller için TEDAŞ Genel Müdürlüğü tarafından ilgili Asliye Hukuk Mahkemesince </a:t>
            </a:r>
            <a:r>
              <a:rPr lang="tr-TR" sz="1051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“Acele Kamulaştırma” </a:t>
            </a:r>
            <a:r>
              <a:rPr lang="tr-TR" sz="1051" dirty="0">
                <a:solidFill>
                  <a:schemeClr val="bg2">
                    <a:lumMod val="25000"/>
                  </a:schemeClr>
                </a:solidFill>
              </a:rPr>
              <a:t>davası açılmış ve Mahkeme(</a:t>
            </a:r>
            <a:r>
              <a:rPr lang="tr-TR" sz="1051" dirty="0" err="1">
                <a:solidFill>
                  <a:schemeClr val="bg2">
                    <a:lumMod val="25000"/>
                  </a:schemeClr>
                </a:solidFill>
              </a:rPr>
              <a:t>ler</a:t>
            </a:r>
            <a:r>
              <a:rPr lang="tr-TR" sz="1051" dirty="0">
                <a:solidFill>
                  <a:schemeClr val="bg2">
                    <a:lumMod val="25000"/>
                  </a:schemeClr>
                </a:solidFill>
              </a:rPr>
              <a:t>)ce belirlenen bedeller, parsel bazlı olarak </a:t>
            </a:r>
            <a:r>
              <a:rPr lang="tr-TR" sz="1051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İlanda belirtilen banka şubesine depo edilmiştir.</a:t>
            </a:r>
            <a:endParaRPr lang="tr-TR" sz="1226" b="1" i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Grafik 19" descr="Tokalaşma düz dolguyla">
            <a:extLst>
              <a:ext uri="{FF2B5EF4-FFF2-40B4-BE49-F238E27FC236}">
                <a16:creationId xmlns:a16="http://schemas.microsoft.com/office/drawing/2014/main" id="{819D7519-C646-403B-951D-C7A4D9D1C720}"/>
              </a:ext>
            </a:extLst>
          </p:cNvPr>
          <p:cNvPicPr>
            <a:picLocks noChangeAspect="1"/>
          </p:cNvPicPr>
          <p:nvPr/>
        </p:nvPicPr>
        <p:blipFill>
          <a:blip r:embed="rId10">
            <a:alphaModFix amt="92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321270" y="3954826"/>
            <a:ext cx="1399728" cy="1399728"/>
          </a:xfrm>
          <a:prstGeom prst="rect">
            <a:avLst/>
          </a:prstGeom>
          <a:ln>
            <a:noFill/>
          </a:ln>
          <a:effectLst>
            <a:outerShdw sx="1000" sy="1000" algn="ctr">
              <a:srgbClr val="000000"/>
            </a:outerShdw>
            <a:reflection endPos="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2" name="Metin kutusu 21">
            <a:extLst>
              <a:ext uri="{FF2B5EF4-FFF2-40B4-BE49-F238E27FC236}">
                <a16:creationId xmlns:a16="http://schemas.microsoft.com/office/drawing/2014/main" id="{26C774B3-2A8C-40E1-8A39-C25CD978A8DD}"/>
              </a:ext>
            </a:extLst>
          </p:cNvPr>
          <p:cNvSpPr txBox="1"/>
          <p:nvPr/>
        </p:nvSpPr>
        <p:spPr>
          <a:xfrm>
            <a:off x="1592714" y="2787553"/>
            <a:ext cx="433903" cy="361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752" b="1" dirty="0"/>
              <a:t>❶</a:t>
            </a:r>
          </a:p>
        </p:txBody>
      </p:sp>
      <p:sp>
        <p:nvSpPr>
          <p:cNvPr id="24" name="Metin kutusu 23">
            <a:extLst>
              <a:ext uri="{FF2B5EF4-FFF2-40B4-BE49-F238E27FC236}">
                <a16:creationId xmlns:a16="http://schemas.microsoft.com/office/drawing/2014/main" id="{49422AA3-F292-4E7A-B73E-CD9FAB0F6D16}"/>
              </a:ext>
            </a:extLst>
          </p:cNvPr>
          <p:cNvSpPr txBox="1"/>
          <p:nvPr/>
        </p:nvSpPr>
        <p:spPr>
          <a:xfrm>
            <a:off x="6989506" y="2892091"/>
            <a:ext cx="450936" cy="361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752" b="1" dirty="0"/>
              <a:t>❷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C7F438F7-7927-4042-A1EE-52427AAB32D7}"/>
              </a:ext>
            </a:extLst>
          </p:cNvPr>
          <p:cNvSpPr/>
          <p:nvPr/>
        </p:nvSpPr>
        <p:spPr>
          <a:xfrm>
            <a:off x="5409258" y="4099541"/>
            <a:ext cx="4970379" cy="350514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pPr algn="ctr"/>
            <a:r>
              <a:rPr lang="tr-TR" sz="1752" b="1" i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UZLAŞMA TOPLANTILARI SONRASINDA NE OLACAK?</a:t>
            </a:r>
            <a:endParaRPr lang="tr-TR" sz="5256" b="1" i="1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6F7A8628-0ABC-4E6C-B17D-5E3CAD8AA907}"/>
              </a:ext>
            </a:extLst>
          </p:cNvPr>
          <p:cNvSpPr txBox="1"/>
          <p:nvPr/>
        </p:nvSpPr>
        <p:spPr>
          <a:xfrm>
            <a:off x="2257631" y="3948803"/>
            <a:ext cx="450936" cy="361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752" b="1" dirty="0"/>
              <a:t>❸</a:t>
            </a:r>
          </a:p>
        </p:txBody>
      </p:sp>
      <p:sp>
        <p:nvSpPr>
          <p:cNvPr id="29" name="Metin kutusu 28">
            <a:extLst>
              <a:ext uri="{FF2B5EF4-FFF2-40B4-BE49-F238E27FC236}">
                <a16:creationId xmlns:a16="http://schemas.microsoft.com/office/drawing/2014/main" id="{69891C13-C802-4312-859C-447C640E12C2}"/>
              </a:ext>
            </a:extLst>
          </p:cNvPr>
          <p:cNvSpPr txBox="1"/>
          <p:nvPr/>
        </p:nvSpPr>
        <p:spPr>
          <a:xfrm>
            <a:off x="6018920" y="4392510"/>
            <a:ext cx="3388624" cy="639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76"/>
              </a:spcAft>
            </a:pPr>
            <a:r>
              <a:rPr lang="tr-TR" sz="1051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Uzlaşma yapılan maliklerle, uzlaşma tutanakları imza altına alınacak ve tapu üzerinde bulunan şerhler kaldırılarak tescil süreçleri devam edecektir.</a:t>
            </a:r>
          </a:p>
        </p:txBody>
      </p:sp>
      <p:sp>
        <p:nvSpPr>
          <p:cNvPr id="44" name="Dikdörtgen 43">
            <a:extLst>
              <a:ext uri="{FF2B5EF4-FFF2-40B4-BE49-F238E27FC236}">
                <a16:creationId xmlns:a16="http://schemas.microsoft.com/office/drawing/2014/main" id="{7AF2D79A-5729-4AD5-A24D-79B5F8901D49}"/>
              </a:ext>
            </a:extLst>
          </p:cNvPr>
          <p:cNvSpPr/>
          <p:nvPr/>
        </p:nvSpPr>
        <p:spPr>
          <a:xfrm>
            <a:off x="7713232" y="5833364"/>
            <a:ext cx="2034792" cy="215669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pPr lvl="0"/>
            <a:r>
              <a:rPr lang="tr-TR" sz="876" b="1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● </a:t>
            </a:r>
            <a:r>
              <a:rPr lang="tr-TR" sz="876" b="1" i="1" u="sng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</a:rPr>
              <a:t>https://www.baskentedas.com.tr</a:t>
            </a:r>
          </a:p>
        </p:txBody>
      </p:sp>
      <p:pic>
        <p:nvPicPr>
          <p:cNvPr id="21" name="Grafik 20" descr="Çağrı merkezi düz dolguyla">
            <a:extLst>
              <a:ext uri="{FF2B5EF4-FFF2-40B4-BE49-F238E27FC236}">
                <a16:creationId xmlns:a16="http://schemas.microsoft.com/office/drawing/2014/main" id="{D2F53EE2-098B-413F-B82E-935F6D6BA3A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alphaModFix amt="68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432161" y="6421080"/>
            <a:ext cx="315375" cy="315375"/>
          </a:xfrm>
          <a:prstGeom prst="rect">
            <a:avLst/>
          </a:prstGeom>
        </p:spPr>
      </p:pic>
      <p:sp>
        <p:nvSpPr>
          <p:cNvPr id="54" name="Dikdörtgen 53">
            <a:extLst>
              <a:ext uri="{FF2B5EF4-FFF2-40B4-BE49-F238E27FC236}">
                <a16:creationId xmlns:a16="http://schemas.microsoft.com/office/drawing/2014/main" id="{3C92A9D2-B86B-430E-9BE5-D911A24EC2DF}"/>
              </a:ext>
            </a:extLst>
          </p:cNvPr>
          <p:cNvSpPr/>
          <p:nvPr/>
        </p:nvSpPr>
        <p:spPr>
          <a:xfrm>
            <a:off x="8325306" y="6485295"/>
            <a:ext cx="497532" cy="215669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r>
              <a:rPr lang="tr-TR" sz="876" b="1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●</a:t>
            </a:r>
            <a:r>
              <a:rPr lang="tr-TR" sz="876" b="1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Hind" panose="020B0502040204020203" pitchFamily="2" charset="-94"/>
              </a:rPr>
              <a:t>186</a:t>
            </a:r>
            <a:endParaRPr lang="tr-TR" sz="876" b="1" i="1" u="sng" dirty="0">
              <a:ln w="0"/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8" name="Grafik 27" descr="Zarf düz dolguyla">
            <a:extLst>
              <a:ext uri="{FF2B5EF4-FFF2-40B4-BE49-F238E27FC236}">
                <a16:creationId xmlns:a16="http://schemas.microsoft.com/office/drawing/2014/main" id="{9EEC30A3-6249-48F9-954C-89DA15996F0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alphaModFix amt="67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419586" y="5723380"/>
            <a:ext cx="315375" cy="315375"/>
          </a:xfrm>
          <a:prstGeom prst="rect">
            <a:avLst/>
          </a:prstGeom>
        </p:spPr>
      </p:pic>
      <p:sp>
        <p:nvSpPr>
          <p:cNvPr id="40" name="Dikdörtgen 39">
            <a:extLst>
              <a:ext uri="{FF2B5EF4-FFF2-40B4-BE49-F238E27FC236}">
                <a16:creationId xmlns:a16="http://schemas.microsoft.com/office/drawing/2014/main" id="{A8F73FC2-675D-4A7B-9031-4DD2FEFC7168}"/>
              </a:ext>
            </a:extLst>
          </p:cNvPr>
          <p:cNvSpPr/>
          <p:nvPr/>
        </p:nvSpPr>
        <p:spPr>
          <a:xfrm>
            <a:off x="7856082" y="5689826"/>
            <a:ext cx="2319522" cy="215669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r>
              <a:rPr lang="tr-TR" sz="876" b="1" i="1" u="sng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</a:rPr>
              <a:t>● https://www.tedas</a:t>
            </a:r>
            <a:r>
              <a:rPr lang="tr-TR" sz="876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tr-TR" sz="876" b="1" i="1" u="sng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</a:rPr>
              <a:t>gov.tr</a:t>
            </a:r>
          </a:p>
        </p:txBody>
      </p:sp>
      <p:sp>
        <p:nvSpPr>
          <p:cNvPr id="46" name="Metin kutusu 45">
            <a:extLst>
              <a:ext uri="{FF2B5EF4-FFF2-40B4-BE49-F238E27FC236}">
                <a16:creationId xmlns:a16="http://schemas.microsoft.com/office/drawing/2014/main" id="{0C3598F5-B781-40A5-AF5A-1F99767FBA57}"/>
              </a:ext>
            </a:extLst>
          </p:cNvPr>
          <p:cNvSpPr txBox="1"/>
          <p:nvPr/>
        </p:nvSpPr>
        <p:spPr>
          <a:xfrm>
            <a:off x="6018920" y="4986911"/>
            <a:ext cx="3674325" cy="415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051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Uzlaşılamayan maliklere; TEDAŞ tarafından, bedel tespit ve tescil davası açılacaktır. </a:t>
            </a:r>
          </a:p>
        </p:txBody>
      </p:sp>
      <p:sp>
        <p:nvSpPr>
          <p:cNvPr id="50" name="Dikdörtgen 49">
            <a:extLst>
              <a:ext uri="{FF2B5EF4-FFF2-40B4-BE49-F238E27FC236}">
                <a16:creationId xmlns:a16="http://schemas.microsoft.com/office/drawing/2014/main" id="{B7A7F3FA-9FD0-4FE6-AC2E-E5569AF8C186}"/>
              </a:ext>
            </a:extLst>
          </p:cNvPr>
          <p:cNvSpPr/>
          <p:nvPr/>
        </p:nvSpPr>
        <p:spPr>
          <a:xfrm>
            <a:off x="410622" y="5543552"/>
            <a:ext cx="4144954" cy="620138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pPr algn="ctr"/>
            <a:r>
              <a:rPr lang="tr-TR" sz="1752" b="1" i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TOPLANTIYA KATILAMAZSAM NE OLACAK ?</a:t>
            </a:r>
            <a:endParaRPr lang="tr-TR" sz="5256" b="1" i="1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Metin kutusu 50">
            <a:extLst>
              <a:ext uri="{FF2B5EF4-FFF2-40B4-BE49-F238E27FC236}">
                <a16:creationId xmlns:a16="http://schemas.microsoft.com/office/drawing/2014/main" id="{AFBF111D-FB8A-4968-B475-77A18BDD5217}"/>
              </a:ext>
            </a:extLst>
          </p:cNvPr>
          <p:cNvSpPr txBox="1"/>
          <p:nvPr/>
        </p:nvSpPr>
        <p:spPr>
          <a:xfrm>
            <a:off x="2235324" y="5296318"/>
            <a:ext cx="450936" cy="361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752" b="1" dirty="0"/>
              <a:t>❺</a:t>
            </a:r>
          </a:p>
        </p:txBody>
      </p:sp>
      <p:sp>
        <p:nvSpPr>
          <p:cNvPr id="52" name="Metin kutusu 51">
            <a:extLst>
              <a:ext uri="{FF2B5EF4-FFF2-40B4-BE49-F238E27FC236}">
                <a16:creationId xmlns:a16="http://schemas.microsoft.com/office/drawing/2014/main" id="{6877366A-6C78-456F-AD06-9A1EDE465FAC}"/>
              </a:ext>
            </a:extLst>
          </p:cNvPr>
          <p:cNvSpPr txBox="1"/>
          <p:nvPr/>
        </p:nvSpPr>
        <p:spPr>
          <a:xfrm>
            <a:off x="2122558" y="5946790"/>
            <a:ext cx="5057961" cy="639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76"/>
              </a:spcAft>
            </a:pPr>
            <a:r>
              <a:rPr lang="tr-TR" sz="1051" dirty="0">
                <a:ln w="0"/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Toplantıya katılamayacak durumda olan (Hamile, yaşlı, engelli …</a:t>
            </a:r>
            <a:r>
              <a:rPr lang="tr-TR" sz="1051" dirty="0" err="1">
                <a:ln w="0"/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vb</a:t>
            </a:r>
            <a:r>
              <a:rPr lang="tr-TR" sz="1051" dirty="0">
                <a:ln w="0"/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yardıma muhtaç vatandaş bilgilerinin, Muhtarlıklar aracılığıyla TEDAŞ a bildirildiği takdirde, uzlaşma komisyonu, vatandaşa uygun koşullarda uzlaşma toplantısı yapabilecektir. </a:t>
            </a:r>
          </a:p>
        </p:txBody>
      </p:sp>
      <p:pic>
        <p:nvPicPr>
          <p:cNvPr id="53" name="Grafik 52" descr="Bastonlu adam düz dolguyla">
            <a:extLst>
              <a:ext uri="{FF2B5EF4-FFF2-40B4-BE49-F238E27FC236}">
                <a16:creationId xmlns:a16="http://schemas.microsoft.com/office/drawing/2014/main" id="{958A44C0-7198-4B0E-AF92-58256D9BA6B3}"/>
              </a:ext>
            </a:extLst>
          </p:cNvPr>
          <p:cNvPicPr>
            <a:picLocks noChangeAspect="1"/>
          </p:cNvPicPr>
          <p:nvPr/>
        </p:nvPicPr>
        <p:blipFill>
          <a:blip r:embed="rId16">
            <a:alphaModFix amt="88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16162" y="5836492"/>
            <a:ext cx="868382" cy="868382"/>
          </a:xfrm>
          <a:prstGeom prst="rect">
            <a:avLst/>
          </a:prstGeom>
        </p:spPr>
      </p:pic>
      <p:pic>
        <p:nvPicPr>
          <p:cNvPr id="55" name="Grafik 54" descr="Hamile kadın düz dolguyla">
            <a:extLst>
              <a:ext uri="{FF2B5EF4-FFF2-40B4-BE49-F238E27FC236}">
                <a16:creationId xmlns:a16="http://schemas.microsoft.com/office/drawing/2014/main" id="{EDAEA1FA-5B63-4CB2-A376-0C843C4A3864}"/>
              </a:ext>
            </a:extLst>
          </p:cNvPr>
          <p:cNvPicPr>
            <a:picLocks noChangeAspect="1"/>
          </p:cNvPicPr>
          <p:nvPr/>
        </p:nvPicPr>
        <p:blipFill>
          <a:blip r:embed="rId18">
            <a:alphaModFix amt="87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58427" y="5881067"/>
            <a:ext cx="779230" cy="779230"/>
          </a:xfrm>
          <a:prstGeom prst="rect">
            <a:avLst/>
          </a:prstGeom>
        </p:spPr>
      </p:pic>
      <p:pic>
        <p:nvPicPr>
          <p:cNvPr id="56" name="Grafik 55" descr="Tekerlekli sandalye erişimi  düz dolguyla">
            <a:extLst>
              <a:ext uri="{FF2B5EF4-FFF2-40B4-BE49-F238E27FC236}">
                <a16:creationId xmlns:a16="http://schemas.microsoft.com/office/drawing/2014/main" id="{AADD033E-E061-4D7A-A8C8-23CB0A501F24}"/>
              </a:ext>
            </a:extLst>
          </p:cNvPr>
          <p:cNvPicPr>
            <a:picLocks noChangeAspect="1"/>
          </p:cNvPicPr>
          <p:nvPr/>
        </p:nvPicPr>
        <p:blipFill>
          <a:blip r:embed="rId20">
            <a:alphaModFix amt="87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578157" y="5836492"/>
            <a:ext cx="904942" cy="904942"/>
          </a:xfrm>
          <a:prstGeom prst="rect">
            <a:avLst/>
          </a:prstGeom>
        </p:spPr>
      </p:pic>
      <p:pic>
        <p:nvPicPr>
          <p:cNvPr id="57" name="Grafik 56" descr="Ünlem İşareti düz dolguyla">
            <a:extLst>
              <a:ext uri="{FF2B5EF4-FFF2-40B4-BE49-F238E27FC236}">
                <a16:creationId xmlns:a16="http://schemas.microsoft.com/office/drawing/2014/main" id="{3AB79550-8955-448F-AAB8-3F87990FDA7D}"/>
              </a:ext>
            </a:extLst>
          </p:cNvPr>
          <p:cNvPicPr>
            <a:picLocks noChangeAspect="1"/>
          </p:cNvPicPr>
          <p:nvPr/>
        </p:nvPicPr>
        <p:blipFill>
          <a:blip r:embed="rId22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-197216" y="5574356"/>
            <a:ext cx="1133884" cy="1133884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58" name="Grafik 57" descr="Açık kitap düz dolguyla">
            <a:extLst>
              <a:ext uri="{FF2B5EF4-FFF2-40B4-BE49-F238E27FC236}">
                <a16:creationId xmlns:a16="http://schemas.microsoft.com/office/drawing/2014/main" id="{784B5F64-CC52-4C9B-9C90-C7A55CE75319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5092366" y="2967009"/>
            <a:ext cx="1160580" cy="1160580"/>
          </a:xfrm>
          <a:prstGeom prst="rect">
            <a:avLst/>
          </a:prstGeom>
        </p:spPr>
      </p:pic>
      <p:sp>
        <p:nvSpPr>
          <p:cNvPr id="59" name="Dikdörtgen 58">
            <a:extLst>
              <a:ext uri="{FF2B5EF4-FFF2-40B4-BE49-F238E27FC236}">
                <a16:creationId xmlns:a16="http://schemas.microsoft.com/office/drawing/2014/main" id="{E0E79F6A-7435-4CA0-AEEE-A4B9490E858C}"/>
              </a:ext>
            </a:extLst>
          </p:cNvPr>
          <p:cNvSpPr/>
          <p:nvPr/>
        </p:nvSpPr>
        <p:spPr>
          <a:xfrm>
            <a:off x="5340351" y="3325475"/>
            <a:ext cx="5340349" cy="441885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pPr lvl="1">
              <a:lnSpc>
                <a:spcPct val="115000"/>
              </a:lnSpc>
              <a:spcAft>
                <a:spcPts val="876"/>
              </a:spcAft>
            </a:pPr>
            <a:r>
              <a:rPr lang="tr-TR" sz="1051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Tapu üzerindeki şerhlerin kalkması ve/veya tapuda işlem (satış, devir..</a:t>
            </a:r>
            <a:r>
              <a:rPr lang="tr-TR" sz="1051" dirty="0" err="1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tr-TR" sz="1051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yapılabilmesi için uzlaşma yapılması veya bedel tespit tescil davalarının sonuçlanması gerekmektedir. </a:t>
            </a:r>
          </a:p>
        </p:txBody>
      </p:sp>
      <p:sp>
        <p:nvSpPr>
          <p:cNvPr id="60" name="Dikdörtgen 59">
            <a:extLst>
              <a:ext uri="{FF2B5EF4-FFF2-40B4-BE49-F238E27FC236}">
                <a16:creationId xmlns:a16="http://schemas.microsoft.com/office/drawing/2014/main" id="{C183615C-F006-4A73-9152-A06D364972E3}"/>
              </a:ext>
            </a:extLst>
          </p:cNvPr>
          <p:cNvSpPr/>
          <p:nvPr/>
        </p:nvSpPr>
        <p:spPr>
          <a:xfrm>
            <a:off x="4930618" y="3105362"/>
            <a:ext cx="4568713" cy="350514"/>
          </a:xfrm>
          <a:prstGeom prst="rect">
            <a:avLst/>
          </a:prstGeom>
          <a:noFill/>
        </p:spPr>
        <p:txBody>
          <a:bodyPr wrap="square" lIns="80105" tIns="40053" rIns="80105" bIns="40053">
            <a:spAutoFit/>
          </a:bodyPr>
          <a:lstStyle/>
          <a:p>
            <a:pPr algn="ctr"/>
            <a:r>
              <a:rPr lang="tr-TR" sz="1752" b="1" i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TAPUMDAKİ ŞERH NASIL KALKAR ?</a:t>
            </a:r>
            <a:endParaRPr lang="tr-TR" sz="5256" b="1" i="1" dirty="0">
              <a:ln w="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Metin kutusu 60">
            <a:extLst>
              <a:ext uri="{FF2B5EF4-FFF2-40B4-BE49-F238E27FC236}">
                <a16:creationId xmlns:a16="http://schemas.microsoft.com/office/drawing/2014/main" id="{6508F2C2-91C8-4157-804C-FFFE05CE9CA8}"/>
              </a:ext>
            </a:extLst>
          </p:cNvPr>
          <p:cNvSpPr txBox="1"/>
          <p:nvPr/>
        </p:nvSpPr>
        <p:spPr>
          <a:xfrm>
            <a:off x="7781557" y="3891420"/>
            <a:ext cx="450936" cy="361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752" b="1" dirty="0"/>
              <a:t>❹</a:t>
            </a:r>
          </a:p>
        </p:txBody>
      </p:sp>
      <p:sp>
        <p:nvSpPr>
          <p:cNvPr id="41" name="Dikdörtgen 40">
            <a:extLst>
              <a:ext uri="{FF2B5EF4-FFF2-40B4-BE49-F238E27FC236}">
                <a16:creationId xmlns:a16="http://schemas.microsoft.com/office/drawing/2014/main" id="{4E12D9E0-4261-4112-89F5-A73C2036D9B4}"/>
              </a:ext>
            </a:extLst>
          </p:cNvPr>
          <p:cNvSpPr/>
          <p:nvPr/>
        </p:nvSpPr>
        <p:spPr>
          <a:xfrm>
            <a:off x="7214974" y="6149173"/>
            <a:ext cx="3416537" cy="35044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80105" tIns="40053" rIns="80105" bIns="40053">
            <a:spAutoFit/>
          </a:bodyPr>
          <a:lstStyle/>
          <a:p>
            <a:pPr algn="ctr"/>
            <a:r>
              <a:rPr lang="tr-TR" sz="876" b="1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</a:rPr>
              <a:t>Ana Sayfa &gt; Bilgilendirme &gt; Yasal Bildirimler &gt; </a:t>
            </a:r>
            <a:r>
              <a:rPr lang="tr-TR" sz="876" b="1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Emlak Kamulaştırma</a:t>
            </a:r>
          </a:p>
        </p:txBody>
      </p:sp>
      <p:sp>
        <p:nvSpPr>
          <p:cNvPr id="4" name="Ok: Bükülü 3">
            <a:extLst>
              <a:ext uri="{FF2B5EF4-FFF2-40B4-BE49-F238E27FC236}">
                <a16:creationId xmlns:a16="http://schemas.microsoft.com/office/drawing/2014/main" id="{77BB95D8-63BF-46FA-BFB9-6665AD181A7A}"/>
              </a:ext>
            </a:extLst>
          </p:cNvPr>
          <p:cNvSpPr/>
          <p:nvPr/>
        </p:nvSpPr>
        <p:spPr>
          <a:xfrm rot="5400000">
            <a:off x="9629355" y="5843024"/>
            <a:ext cx="237336" cy="390821"/>
          </a:xfrm>
          <a:prstGeom prst="bentArrow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226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489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BAYAT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 Ankara Batı 3. Asliye Hukuk Mahkemesince belirlenen bedeller </a:t>
            </a:r>
            <a:r>
              <a:rPr lang="tr-TR" sz="1600" b="1" dirty="0"/>
              <a:t>Vakıfbank Batı Adliyesi Şubesine </a:t>
            </a:r>
            <a:r>
              <a:rPr lang="tr-TR" sz="1600" dirty="0"/>
              <a:t>yatırılmıştır.</a:t>
            </a:r>
          </a:p>
        </p:txBody>
      </p:sp>
      <p:pic>
        <p:nvPicPr>
          <p:cNvPr id="17" name="Görüntü" descr="Görüntü">
            <a:extLst>
              <a:ext uri="{FF2B5EF4-FFF2-40B4-BE49-F238E27FC236}">
                <a16:creationId xmlns:a16="http://schemas.microsoft.com/office/drawing/2014/main" id="{F636137A-0C10-45D7-B42E-84C6111BD0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1389" y="4804093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Dikdörtgen 17">
            <a:extLst>
              <a:ext uri="{FF2B5EF4-FFF2-40B4-BE49-F238E27FC236}">
                <a16:creationId xmlns:a16="http://schemas.microsoft.com/office/drawing/2014/main" id="{D3B0D3AC-9C19-4138-94D9-0A231AC8C419}"/>
              </a:ext>
            </a:extLst>
          </p:cNvPr>
          <p:cNvSpPr/>
          <p:nvPr/>
        </p:nvSpPr>
        <p:spPr>
          <a:xfrm>
            <a:off x="5337061" y="5190833"/>
            <a:ext cx="5009915" cy="1588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b="1" dirty="0">
              <a:solidFill>
                <a:srgbClr val="00888A"/>
              </a:solidFill>
            </a:endParaRPr>
          </a:p>
          <a:p>
            <a:r>
              <a:rPr lang="tr-TR" sz="1100" b="1" dirty="0">
                <a:solidFill>
                  <a:srgbClr val="00888A"/>
                </a:solidFill>
              </a:rPr>
              <a:t>* </a:t>
            </a:r>
            <a:r>
              <a:rPr lang="tr-TR" sz="1100" dirty="0"/>
              <a:t>İlgili Asliye Hukuk Mahkeme kaleminden parsele ait dava bilgilerinin temin edilmesi, </a:t>
            </a:r>
            <a:r>
              <a:rPr lang="tr-TR" sz="1100" dirty="0" err="1"/>
              <a:t>takyidatlı</a:t>
            </a:r>
            <a:r>
              <a:rPr lang="tr-TR" sz="1100" dirty="0"/>
              <a:t> tapu kaydı ve kimlik belgesi ile (</a:t>
            </a:r>
            <a:r>
              <a:rPr lang="tr-TR" sz="1100" b="1" dirty="0"/>
              <a:t>Ankara Batı 3. ASHM için Ziraat Bankası Batı Adliye Şubesine)</a:t>
            </a:r>
            <a:r>
              <a:rPr lang="tr-TR" sz="1100" dirty="0"/>
              <a:t> başvuru yapılması gerekmektedir. </a:t>
            </a:r>
            <a:endParaRPr lang="tr-TR" sz="1300" dirty="0"/>
          </a:p>
          <a:p>
            <a:r>
              <a:rPr lang="tr-TR" sz="1200" dirty="0"/>
              <a:t> </a:t>
            </a:r>
            <a:r>
              <a:rPr lang="tr-TR" sz="1000" b="1" i="1" dirty="0"/>
              <a:t>Not:</a:t>
            </a:r>
            <a:r>
              <a:rPr lang="tr-TR" sz="1000" i="1" dirty="0"/>
              <a:t> </a:t>
            </a:r>
            <a:r>
              <a:rPr lang="tr-TR" sz="1000" dirty="0"/>
              <a:t>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endParaRPr lang="tr-TR" sz="1000" dirty="0"/>
          </a:p>
          <a:p>
            <a:r>
              <a:rPr lang="tr-TR" sz="1000" b="1" i="1" dirty="0"/>
              <a:t>Yasal Bildirim: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Resim 8">
            <a:extLst>
              <a:ext uri="{FF2B5EF4-FFF2-40B4-BE49-F238E27FC236}">
                <a16:creationId xmlns:a16="http://schemas.microsoft.com/office/drawing/2014/main" id="{25578BA8-9442-4B11-B833-65754DD51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882" y="6308963"/>
            <a:ext cx="678954" cy="678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k: Sağ 19">
            <a:extLst>
              <a:ext uri="{FF2B5EF4-FFF2-40B4-BE49-F238E27FC236}">
                <a16:creationId xmlns:a16="http://schemas.microsoft.com/office/drawing/2014/main" id="{48B1DE34-A83C-4BC9-8ACF-BEA849FA7ED1}"/>
              </a:ext>
            </a:extLst>
          </p:cNvPr>
          <p:cNvSpPr/>
          <p:nvPr/>
        </p:nvSpPr>
        <p:spPr>
          <a:xfrm>
            <a:off x="7656745" y="6346221"/>
            <a:ext cx="1006393" cy="584197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 w="3175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0021" tIns="30021" rIns="30021" bIns="30021" numCol="1" spcCol="38100" rtlCol="0" anchor="ctr">
            <a:spAutoFit/>
          </a:bodyPr>
          <a:lstStyle/>
          <a:p>
            <a:pPr marL="0" marR="0" indent="0" algn="l" defTabSz="3598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tr-TR" sz="1400" b="0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74108F6E-D0FA-4723-A9C7-1F2291BD942D}"/>
              </a:ext>
            </a:extLst>
          </p:cNvPr>
          <p:cNvSpPr txBox="1"/>
          <p:nvPr/>
        </p:nvSpPr>
        <p:spPr>
          <a:xfrm>
            <a:off x="5343125" y="6597640"/>
            <a:ext cx="2397919" cy="24622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tr-TR" sz="1000" dirty="0">
                <a:hlinkClick r:id="rId7"/>
              </a:rPr>
              <a:t>Başkent (baskentedas.com.tr)</a:t>
            </a:r>
            <a:endParaRPr lang="tr-TR" sz="1000" dirty="0"/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5249803D-D8D9-4D92-9D23-721CC52415D6}"/>
              </a:ext>
            </a:extLst>
          </p:cNvPr>
          <p:cNvSpPr txBox="1"/>
          <p:nvPr/>
        </p:nvSpPr>
        <p:spPr>
          <a:xfrm>
            <a:off x="1345418" y="4804093"/>
            <a:ext cx="2702377" cy="245294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0021" tIns="30021" rIns="30021" bIns="30021" numCol="1" spcCol="38100" rtlCol="0" anchor="t">
            <a:spAutoFit/>
          </a:bodyPr>
          <a:lstStyle/>
          <a:p>
            <a:pPr marL="0" marR="0" indent="0" algn="l" defTabSz="3598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AŞAĞIADA DM –ULUYOL DM ENH PROJESİ</a:t>
            </a:r>
          </a:p>
        </p:txBody>
      </p:sp>
      <p:graphicFrame>
        <p:nvGraphicFramePr>
          <p:cNvPr id="13" name="Tablo 12">
            <a:extLst>
              <a:ext uri="{FF2B5EF4-FFF2-40B4-BE49-F238E27FC236}">
                <a16:creationId xmlns:a16="http://schemas.microsoft.com/office/drawing/2014/main" id="{01F42834-DC62-4FA5-AE27-7664A17F15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781355"/>
              </p:ext>
            </p:extLst>
          </p:nvPr>
        </p:nvGraphicFramePr>
        <p:xfrm>
          <a:off x="145707" y="5093629"/>
          <a:ext cx="4874213" cy="229898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60016">
                  <a:extLst>
                    <a:ext uri="{9D8B030D-6E8A-4147-A177-3AD203B41FA5}">
                      <a16:colId xmlns:a16="http://schemas.microsoft.com/office/drawing/2014/main" val="1963351479"/>
                    </a:ext>
                  </a:extLst>
                </a:gridCol>
                <a:gridCol w="379270">
                  <a:extLst>
                    <a:ext uri="{9D8B030D-6E8A-4147-A177-3AD203B41FA5}">
                      <a16:colId xmlns:a16="http://schemas.microsoft.com/office/drawing/2014/main" val="2452975747"/>
                    </a:ext>
                  </a:extLst>
                </a:gridCol>
                <a:gridCol w="592609">
                  <a:extLst>
                    <a:ext uri="{9D8B030D-6E8A-4147-A177-3AD203B41FA5}">
                      <a16:colId xmlns:a16="http://schemas.microsoft.com/office/drawing/2014/main" val="2465540982"/>
                    </a:ext>
                  </a:extLst>
                </a:gridCol>
                <a:gridCol w="568905">
                  <a:extLst>
                    <a:ext uri="{9D8B030D-6E8A-4147-A177-3AD203B41FA5}">
                      <a16:colId xmlns:a16="http://schemas.microsoft.com/office/drawing/2014/main" val="572882392"/>
                    </a:ext>
                  </a:extLst>
                </a:gridCol>
                <a:gridCol w="2773413">
                  <a:extLst>
                    <a:ext uri="{9D8B030D-6E8A-4147-A177-3AD203B41FA5}">
                      <a16:colId xmlns:a16="http://schemas.microsoft.com/office/drawing/2014/main" val="4046125056"/>
                    </a:ext>
                  </a:extLst>
                </a:gridCol>
              </a:tblGrid>
              <a:tr h="28200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İL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İLÇE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KÖY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ADA </a:t>
                      </a:r>
                      <a:br>
                        <a:rPr lang="tr-TR" sz="1000" u="none" strike="noStrike">
                          <a:effectLst/>
                          <a:latin typeface="+mj-lt"/>
                        </a:rPr>
                      </a:br>
                      <a:r>
                        <a:rPr lang="tr-TR" sz="1000" u="none" strike="noStrike">
                          <a:effectLst/>
                          <a:latin typeface="+mj-lt"/>
                        </a:rPr>
                        <a:t>NO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PARSEL </a:t>
                      </a:r>
                      <a:br>
                        <a:rPr lang="tr-TR" sz="1000" u="none" strike="noStrike">
                          <a:effectLst/>
                          <a:latin typeface="+mj-lt"/>
                        </a:rPr>
                      </a:br>
                      <a:r>
                        <a:rPr lang="tr-TR" sz="1000" u="none" strike="noStrike">
                          <a:effectLst/>
                          <a:latin typeface="+mj-lt"/>
                        </a:rPr>
                        <a:t>NO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897042"/>
                  </a:ext>
                </a:extLst>
              </a:tr>
              <a:tr h="1452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BAYAT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106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15,15,17,18,20,22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01730485"/>
                  </a:ext>
                </a:extLst>
              </a:tr>
              <a:tr h="1452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BAYAT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108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6,7,8,10,11,12,22,23,25,28,29,30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6473251"/>
                  </a:ext>
                </a:extLst>
              </a:tr>
              <a:tr h="1452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BAYAT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109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6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06141414"/>
                  </a:ext>
                </a:extLst>
              </a:tr>
              <a:tr h="1452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BAYAT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110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13,14,15,16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1376959"/>
                  </a:ext>
                </a:extLst>
              </a:tr>
              <a:tr h="1452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BAYAT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111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21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86618580"/>
                  </a:ext>
                </a:extLst>
              </a:tr>
              <a:tr h="1452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BAYAT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113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3,4,5,6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923663"/>
                  </a:ext>
                </a:extLst>
              </a:tr>
              <a:tr h="1452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BAYAT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114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16,18,19,20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4585087"/>
                  </a:ext>
                </a:extLst>
              </a:tr>
              <a:tr h="1452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BAYAT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115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1,2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6343583"/>
                  </a:ext>
                </a:extLst>
              </a:tr>
              <a:tr h="21301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BAYAT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116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153,154,156,159,160,161,162,163,164,172,173,174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0885939"/>
                  </a:ext>
                </a:extLst>
              </a:tr>
              <a:tr h="28200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BAYAT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129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29,32,33,34,35,36,37,38,39,40,41,61,62,64,77,83,84,85,88,89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3732404"/>
                  </a:ext>
                </a:extLst>
              </a:tr>
              <a:tr h="14527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BAYAT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130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1,2,33,34,35,36,38,39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2786157"/>
                  </a:ext>
                </a:extLst>
              </a:tr>
            </a:tbl>
          </a:graphicData>
        </a:graphic>
      </p:graphicFrame>
      <p:pic>
        <p:nvPicPr>
          <p:cNvPr id="16" name="Resim 15">
            <a:extLst>
              <a:ext uri="{FF2B5EF4-FFF2-40B4-BE49-F238E27FC236}">
                <a16:creationId xmlns:a16="http://schemas.microsoft.com/office/drawing/2014/main" id="{410A636C-900E-4FDA-BFAB-47A70F87F94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16841" y="2002995"/>
            <a:ext cx="7357276" cy="2294354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11307">
            <a:off x="2854245" y="1911237"/>
            <a:ext cx="428503" cy="82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49531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ÇANILLI ULUYOL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 Ankara Batı 3. Asliye Hukuk Mahkemesince belirlenen bedeller </a:t>
            </a:r>
            <a:r>
              <a:rPr lang="tr-TR" sz="1600" b="1" dirty="0"/>
              <a:t>Vakıfbank Batı Adliyesi Şubesine </a:t>
            </a:r>
            <a:r>
              <a:rPr lang="tr-TR" sz="1600" dirty="0"/>
              <a:t>yatırılmıştır.</a:t>
            </a:r>
          </a:p>
        </p:txBody>
      </p:sp>
      <p:pic>
        <p:nvPicPr>
          <p:cNvPr id="17" name="Görüntü" descr="Görüntü">
            <a:extLst>
              <a:ext uri="{FF2B5EF4-FFF2-40B4-BE49-F238E27FC236}">
                <a16:creationId xmlns:a16="http://schemas.microsoft.com/office/drawing/2014/main" id="{F636137A-0C10-45D7-B42E-84C6111BD0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1389" y="4804093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Dikdörtgen 17">
            <a:extLst>
              <a:ext uri="{FF2B5EF4-FFF2-40B4-BE49-F238E27FC236}">
                <a16:creationId xmlns:a16="http://schemas.microsoft.com/office/drawing/2014/main" id="{D3B0D3AC-9C19-4138-94D9-0A231AC8C419}"/>
              </a:ext>
            </a:extLst>
          </p:cNvPr>
          <p:cNvSpPr/>
          <p:nvPr/>
        </p:nvSpPr>
        <p:spPr>
          <a:xfrm>
            <a:off x="5337061" y="5190833"/>
            <a:ext cx="5009915" cy="1588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b="1" dirty="0">
              <a:solidFill>
                <a:srgbClr val="00888A"/>
              </a:solidFill>
            </a:endParaRPr>
          </a:p>
          <a:p>
            <a:r>
              <a:rPr lang="tr-TR" sz="1100" b="1" dirty="0">
                <a:solidFill>
                  <a:srgbClr val="00888A"/>
                </a:solidFill>
              </a:rPr>
              <a:t>* </a:t>
            </a:r>
            <a:r>
              <a:rPr lang="tr-TR" sz="1100" dirty="0"/>
              <a:t>İlgili Asliye Hukuk Mahkeme kaleminden parsele ait dava bilgilerinin temin edilmesi, </a:t>
            </a:r>
            <a:r>
              <a:rPr lang="tr-TR" sz="1100" dirty="0" err="1"/>
              <a:t>takyidatlı</a:t>
            </a:r>
            <a:r>
              <a:rPr lang="tr-TR" sz="1100" dirty="0"/>
              <a:t> tapu kaydı ve kimlik belgesi ile (</a:t>
            </a:r>
            <a:r>
              <a:rPr lang="tr-TR" sz="1100" b="1" dirty="0"/>
              <a:t>Ankara Batı 3. ASHM için Ziraat Bankası Batı Adliye Şubesine)</a:t>
            </a:r>
            <a:r>
              <a:rPr lang="tr-TR" sz="1100" dirty="0"/>
              <a:t> başvuru yapılması gerekmektedir. </a:t>
            </a:r>
            <a:endParaRPr lang="tr-TR" sz="1300" dirty="0"/>
          </a:p>
          <a:p>
            <a:r>
              <a:rPr lang="tr-TR" sz="1200" dirty="0"/>
              <a:t> </a:t>
            </a:r>
            <a:r>
              <a:rPr lang="tr-TR" sz="1000" b="1" i="1" dirty="0"/>
              <a:t>Not:</a:t>
            </a:r>
            <a:r>
              <a:rPr lang="tr-TR" sz="1000" i="1" dirty="0"/>
              <a:t> </a:t>
            </a:r>
            <a:r>
              <a:rPr lang="tr-TR" sz="1000" dirty="0"/>
              <a:t>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endParaRPr lang="tr-TR" sz="1000" dirty="0"/>
          </a:p>
          <a:p>
            <a:r>
              <a:rPr lang="tr-TR" sz="1000" b="1" i="1" dirty="0"/>
              <a:t>Yasal Bildirim: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Resim 8">
            <a:extLst>
              <a:ext uri="{FF2B5EF4-FFF2-40B4-BE49-F238E27FC236}">
                <a16:creationId xmlns:a16="http://schemas.microsoft.com/office/drawing/2014/main" id="{25578BA8-9442-4B11-B833-65754DD51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882" y="6308963"/>
            <a:ext cx="678954" cy="678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k: Sağ 19">
            <a:extLst>
              <a:ext uri="{FF2B5EF4-FFF2-40B4-BE49-F238E27FC236}">
                <a16:creationId xmlns:a16="http://schemas.microsoft.com/office/drawing/2014/main" id="{48B1DE34-A83C-4BC9-8ACF-BEA849FA7ED1}"/>
              </a:ext>
            </a:extLst>
          </p:cNvPr>
          <p:cNvSpPr/>
          <p:nvPr/>
        </p:nvSpPr>
        <p:spPr>
          <a:xfrm>
            <a:off x="7656745" y="6346221"/>
            <a:ext cx="1006393" cy="584197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 w="3175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0021" tIns="30021" rIns="30021" bIns="30021" numCol="1" spcCol="38100" rtlCol="0" anchor="ctr">
            <a:spAutoFit/>
          </a:bodyPr>
          <a:lstStyle/>
          <a:p>
            <a:pPr marL="0" marR="0" indent="0" algn="l" defTabSz="3598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tr-TR" sz="1400" b="0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74108F6E-D0FA-4723-A9C7-1F2291BD942D}"/>
              </a:ext>
            </a:extLst>
          </p:cNvPr>
          <p:cNvSpPr txBox="1"/>
          <p:nvPr/>
        </p:nvSpPr>
        <p:spPr>
          <a:xfrm>
            <a:off x="5343125" y="6597640"/>
            <a:ext cx="2397919" cy="24622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tr-TR" sz="1000" dirty="0">
                <a:hlinkClick r:id="rId7"/>
              </a:rPr>
              <a:t>Başkent (baskentedas.com.tr)</a:t>
            </a:r>
            <a:endParaRPr lang="tr-TR" sz="1000" dirty="0"/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5249803D-D8D9-4D92-9D23-721CC52415D6}"/>
              </a:ext>
            </a:extLst>
          </p:cNvPr>
          <p:cNvSpPr txBox="1"/>
          <p:nvPr/>
        </p:nvSpPr>
        <p:spPr>
          <a:xfrm>
            <a:off x="1345418" y="5013205"/>
            <a:ext cx="2702377" cy="245294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0021" tIns="30021" rIns="30021" bIns="30021" numCol="1" spcCol="38100" rtlCol="0" anchor="t">
            <a:spAutoFit/>
          </a:bodyPr>
          <a:lstStyle/>
          <a:p>
            <a:pPr marL="0" marR="0" indent="0" algn="l" defTabSz="3598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AŞAĞIADA DM –ULUYOL DM ENH PROJESİ</a:t>
            </a:r>
          </a:p>
        </p:txBody>
      </p:sp>
      <p:pic>
        <p:nvPicPr>
          <p:cNvPr id="14" name="Resim 13">
            <a:extLst>
              <a:ext uri="{FF2B5EF4-FFF2-40B4-BE49-F238E27FC236}">
                <a16:creationId xmlns:a16="http://schemas.microsoft.com/office/drawing/2014/main" id="{C3C1C88C-83BB-4003-9233-3D9D9EE5C0D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30578" y="2157343"/>
            <a:ext cx="7333809" cy="1920759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11307">
            <a:off x="4581286" y="1954451"/>
            <a:ext cx="428503" cy="827495"/>
          </a:xfrm>
          <a:prstGeom prst="rect">
            <a:avLst/>
          </a:prstGeom>
        </p:spPr>
      </p:pic>
      <p:graphicFrame>
        <p:nvGraphicFramePr>
          <p:cNvPr id="15" name="Tablo 14">
            <a:extLst>
              <a:ext uri="{FF2B5EF4-FFF2-40B4-BE49-F238E27FC236}">
                <a16:creationId xmlns:a16="http://schemas.microsoft.com/office/drawing/2014/main" id="{8EE93156-11C1-4E65-8576-51ECAFDE8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017440"/>
              </p:ext>
            </p:extLst>
          </p:nvPr>
        </p:nvGraphicFramePr>
        <p:xfrm>
          <a:off x="144692" y="5353619"/>
          <a:ext cx="4858645" cy="18478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83037">
                  <a:extLst>
                    <a:ext uri="{9D8B030D-6E8A-4147-A177-3AD203B41FA5}">
                      <a16:colId xmlns:a16="http://schemas.microsoft.com/office/drawing/2014/main" val="3138803785"/>
                    </a:ext>
                  </a:extLst>
                </a:gridCol>
                <a:gridCol w="422941">
                  <a:extLst>
                    <a:ext uri="{9D8B030D-6E8A-4147-A177-3AD203B41FA5}">
                      <a16:colId xmlns:a16="http://schemas.microsoft.com/office/drawing/2014/main" val="273890509"/>
                    </a:ext>
                  </a:extLst>
                </a:gridCol>
                <a:gridCol w="1183968">
                  <a:extLst>
                    <a:ext uri="{9D8B030D-6E8A-4147-A177-3AD203B41FA5}">
                      <a16:colId xmlns:a16="http://schemas.microsoft.com/office/drawing/2014/main" val="2747527962"/>
                    </a:ext>
                  </a:extLst>
                </a:gridCol>
                <a:gridCol w="359924">
                  <a:extLst>
                    <a:ext uri="{9D8B030D-6E8A-4147-A177-3AD203B41FA5}">
                      <a16:colId xmlns:a16="http://schemas.microsoft.com/office/drawing/2014/main" val="3264711773"/>
                    </a:ext>
                  </a:extLst>
                </a:gridCol>
                <a:gridCol w="2308775">
                  <a:extLst>
                    <a:ext uri="{9D8B030D-6E8A-4147-A177-3AD203B41FA5}">
                      <a16:colId xmlns:a16="http://schemas.microsoft.com/office/drawing/2014/main" val="2538954956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İLÇE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KÖY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ADA </a:t>
                      </a:r>
                      <a:br>
                        <a:rPr lang="tr-TR" sz="1000" u="none" strike="noStrike">
                          <a:effectLst/>
                          <a:latin typeface="+mj-lt"/>
                        </a:rPr>
                      </a:br>
                      <a:r>
                        <a:rPr lang="tr-TR" sz="1000" u="none" strike="noStrike">
                          <a:effectLst/>
                          <a:latin typeface="+mj-lt"/>
                        </a:rPr>
                        <a:t>NO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PARSEL </a:t>
                      </a:r>
                      <a:br>
                        <a:rPr lang="tr-TR" sz="1000" u="none" strike="noStrike" dirty="0">
                          <a:effectLst/>
                          <a:latin typeface="+mj-lt"/>
                        </a:rPr>
                      </a:br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NO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81303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ÇANILLI ULUYOL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122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1,44,45,54,56,121,122,123,126,127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94993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ÇANILLI ULUYOL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123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25,26,27,29,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81383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ÇANILLI ULUYOL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124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2,29,30,31,43,44,45,68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35208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ÇANILLI ULUYOL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125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67,68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107802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ÇANILLI ULUYOL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137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86419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ÇANILLI ULUYOL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138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2,3,5,6,7,9,10,11,17,18,19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11159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ÇANILLI ULUYOL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139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1,6,7,10,11,12,17,18,19,21,22,23,25,26,27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29542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ÇANILLI ULUYOL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139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16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9273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64476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FERUZ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 Ankara Batı 2. Asliye Hukuk Mahkemesince belirlenen bedeller </a:t>
            </a:r>
            <a:r>
              <a:rPr lang="tr-TR" sz="1600" b="1" dirty="0"/>
              <a:t>Vakıfbank Batı Adliyesi Şubesine </a:t>
            </a:r>
            <a:r>
              <a:rPr lang="tr-TR" sz="1600" dirty="0"/>
              <a:t>yatırılmıştır.</a:t>
            </a:r>
          </a:p>
        </p:txBody>
      </p:sp>
      <p:pic>
        <p:nvPicPr>
          <p:cNvPr id="17" name="Görüntü" descr="Görüntü">
            <a:extLst>
              <a:ext uri="{FF2B5EF4-FFF2-40B4-BE49-F238E27FC236}">
                <a16:creationId xmlns:a16="http://schemas.microsoft.com/office/drawing/2014/main" id="{F636137A-0C10-45D7-B42E-84C6111BD0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1389" y="4804093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Dikdörtgen 17">
            <a:extLst>
              <a:ext uri="{FF2B5EF4-FFF2-40B4-BE49-F238E27FC236}">
                <a16:creationId xmlns:a16="http://schemas.microsoft.com/office/drawing/2014/main" id="{D3B0D3AC-9C19-4138-94D9-0A231AC8C419}"/>
              </a:ext>
            </a:extLst>
          </p:cNvPr>
          <p:cNvSpPr/>
          <p:nvPr/>
        </p:nvSpPr>
        <p:spPr>
          <a:xfrm>
            <a:off x="5337061" y="5190833"/>
            <a:ext cx="5009915" cy="1588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b="1" dirty="0">
              <a:solidFill>
                <a:srgbClr val="00888A"/>
              </a:solidFill>
            </a:endParaRPr>
          </a:p>
          <a:p>
            <a:r>
              <a:rPr lang="tr-TR" sz="1100" b="1" dirty="0">
                <a:solidFill>
                  <a:srgbClr val="00888A"/>
                </a:solidFill>
              </a:rPr>
              <a:t>* </a:t>
            </a:r>
            <a:r>
              <a:rPr lang="tr-TR" sz="1100" dirty="0"/>
              <a:t>İlgili Asliye Hukuk Mahkeme kaleminden parsele ait dava bilgilerinin temin edilmesi, </a:t>
            </a:r>
            <a:r>
              <a:rPr lang="tr-TR" sz="1100" dirty="0" err="1"/>
              <a:t>takyidatlı</a:t>
            </a:r>
            <a:r>
              <a:rPr lang="tr-TR" sz="1100" dirty="0"/>
              <a:t> tapu kaydı ve kimlik belgesi ile (</a:t>
            </a:r>
            <a:r>
              <a:rPr lang="tr-TR" sz="1100" b="1" dirty="0"/>
              <a:t>Ankara Batı 2. ASHM için Ziraat Bankası Batı Adliye Şubesine)</a:t>
            </a:r>
            <a:r>
              <a:rPr lang="tr-TR" sz="1100" dirty="0"/>
              <a:t> başvuru yapılması gerekmektedir. </a:t>
            </a:r>
            <a:endParaRPr lang="tr-TR" sz="1300" dirty="0"/>
          </a:p>
          <a:p>
            <a:r>
              <a:rPr lang="tr-TR" sz="1200" dirty="0"/>
              <a:t> </a:t>
            </a:r>
            <a:r>
              <a:rPr lang="tr-TR" sz="1000" b="1" i="1" dirty="0"/>
              <a:t>Not:</a:t>
            </a:r>
            <a:r>
              <a:rPr lang="tr-TR" sz="1000" i="1" dirty="0"/>
              <a:t> </a:t>
            </a:r>
            <a:r>
              <a:rPr lang="tr-TR" sz="1000" dirty="0"/>
              <a:t>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endParaRPr lang="tr-TR" sz="1000" dirty="0"/>
          </a:p>
          <a:p>
            <a:r>
              <a:rPr lang="tr-TR" sz="1000" b="1" i="1" dirty="0"/>
              <a:t>Yasal Bildirim: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Resim 8">
            <a:extLst>
              <a:ext uri="{FF2B5EF4-FFF2-40B4-BE49-F238E27FC236}">
                <a16:creationId xmlns:a16="http://schemas.microsoft.com/office/drawing/2014/main" id="{25578BA8-9442-4B11-B833-65754DD51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882" y="6308963"/>
            <a:ext cx="678954" cy="678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k: Sağ 19">
            <a:extLst>
              <a:ext uri="{FF2B5EF4-FFF2-40B4-BE49-F238E27FC236}">
                <a16:creationId xmlns:a16="http://schemas.microsoft.com/office/drawing/2014/main" id="{48B1DE34-A83C-4BC9-8ACF-BEA849FA7ED1}"/>
              </a:ext>
            </a:extLst>
          </p:cNvPr>
          <p:cNvSpPr/>
          <p:nvPr/>
        </p:nvSpPr>
        <p:spPr>
          <a:xfrm>
            <a:off x="7656745" y="6346221"/>
            <a:ext cx="1006393" cy="584197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 w="3175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0021" tIns="30021" rIns="30021" bIns="30021" numCol="1" spcCol="38100" rtlCol="0" anchor="ctr">
            <a:spAutoFit/>
          </a:bodyPr>
          <a:lstStyle/>
          <a:p>
            <a:pPr marL="0" marR="0" indent="0" algn="l" defTabSz="3598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tr-TR" sz="1400" b="0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74108F6E-D0FA-4723-A9C7-1F2291BD942D}"/>
              </a:ext>
            </a:extLst>
          </p:cNvPr>
          <p:cNvSpPr txBox="1"/>
          <p:nvPr/>
        </p:nvSpPr>
        <p:spPr>
          <a:xfrm>
            <a:off x="5343125" y="6597640"/>
            <a:ext cx="2397919" cy="24622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tr-TR" sz="1000" dirty="0">
                <a:hlinkClick r:id="rId7"/>
              </a:rPr>
              <a:t>Başkent (baskentedas.com.tr)</a:t>
            </a:r>
            <a:endParaRPr lang="tr-TR" sz="1000" dirty="0"/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5249803D-D8D9-4D92-9D23-721CC52415D6}"/>
              </a:ext>
            </a:extLst>
          </p:cNvPr>
          <p:cNvSpPr txBox="1"/>
          <p:nvPr/>
        </p:nvSpPr>
        <p:spPr>
          <a:xfrm>
            <a:off x="1220698" y="4880274"/>
            <a:ext cx="2702377" cy="245294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0021" tIns="30021" rIns="30021" bIns="30021" numCol="1" spcCol="38100" rtlCol="0" anchor="t">
            <a:spAutoFit/>
          </a:bodyPr>
          <a:lstStyle/>
          <a:p>
            <a:pPr marL="0" marR="0" indent="0" algn="l" defTabSz="3598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AŞAĞIADA DM –ULUYOL DM ENH PROJESİ</a:t>
            </a:r>
          </a:p>
        </p:txBody>
      </p:sp>
      <p:pic>
        <p:nvPicPr>
          <p:cNvPr id="13" name="Resim 12">
            <a:extLst>
              <a:ext uri="{FF2B5EF4-FFF2-40B4-BE49-F238E27FC236}">
                <a16:creationId xmlns:a16="http://schemas.microsoft.com/office/drawing/2014/main" id="{63A322D8-A196-4EC9-9916-A322A6C830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94665" y="2418730"/>
            <a:ext cx="7266825" cy="1544544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11307">
            <a:off x="7229322" y="1897742"/>
            <a:ext cx="428503" cy="827495"/>
          </a:xfrm>
          <a:prstGeom prst="rect">
            <a:avLst/>
          </a:prstGeom>
        </p:spPr>
      </p:pic>
      <p:graphicFrame>
        <p:nvGraphicFramePr>
          <p:cNvPr id="16" name="Tablo 15">
            <a:extLst>
              <a:ext uri="{FF2B5EF4-FFF2-40B4-BE49-F238E27FC236}">
                <a16:creationId xmlns:a16="http://schemas.microsoft.com/office/drawing/2014/main" id="{13485045-F776-4D49-8AEB-1CDD4A5D38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30797"/>
              </p:ext>
            </p:extLst>
          </p:nvPr>
        </p:nvGraphicFramePr>
        <p:xfrm>
          <a:off x="336687" y="5198694"/>
          <a:ext cx="4470400" cy="22669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50176">
                  <a:extLst>
                    <a:ext uri="{9D8B030D-6E8A-4147-A177-3AD203B41FA5}">
                      <a16:colId xmlns:a16="http://schemas.microsoft.com/office/drawing/2014/main" val="3514118507"/>
                    </a:ext>
                  </a:extLst>
                </a:gridCol>
                <a:gridCol w="379379">
                  <a:extLst>
                    <a:ext uri="{9D8B030D-6E8A-4147-A177-3AD203B41FA5}">
                      <a16:colId xmlns:a16="http://schemas.microsoft.com/office/drawing/2014/main" val="1951226740"/>
                    </a:ext>
                  </a:extLst>
                </a:gridCol>
                <a:gridCol w="564204">
                  <a:extLst>
                    <a:ext uri="{9D8B030D-6E8A-4147-A177-3AD203B41FA5}">
                      <a16:colId xmlns:a16="http://schemas.microsoft.com/office/drawing/2014/main" val="3890715478"/>
                    </a:ext>
                  </a:extLst>
                </a:gridCol>
                <a:gridCol w="360441">
                  <a:extLst>
                    <a:ext uri="{9D8B030D-6E8A-4147-A177-3AD203B41FA5}">
                      <a16:colId xmlns:a16="http://schemas.microsoft.com/office/drawing/2014/main" val="2258126153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1336340926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İL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İLÇE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KÖY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ADA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PARSEL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118902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FERUZ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101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32,35,36,37,38,39,40,41,42,78,76,77,91,93,94,95,96,98,102,103,104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360127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FERUZ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108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5,6,7,52,53,54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446816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FERUZ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109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6,7,8,9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752274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FERUZ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110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10,11,12,17,18,19,21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1896607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FERUZ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126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1,2,6,7,9,10,11,13,14,15,17,18,20,21,23,26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011015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FERUZ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127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123,124,125,126,127,178,122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71312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FERUZ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211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4,5,13,14,15,16,17,18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7305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FERUZ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218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6,8,9,18,19,20,16,17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87326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FERUZ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222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1,2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266342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FERUZ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223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1,2,3,4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27103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FERUZ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224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30,35,36,37,49,54,55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25371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ANKARA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AYAŞ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FERUZ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225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5048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39242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VİRANCIK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 Kızılcahamam Asliye Hukuk Mahkemesince belirlenen bedeller </a:t>
            </a:r>
            <a:r>
              <a:rPr lang="tr-TR" sz="1600" b="1" dirty="0"/>
              <a:t>Vakıfbank Kızılcahamam Şubesine </a:t>
            </a:r>
            <a:r>
              <a:rPr lang="tr-TR" sz="1600" dirty="0"/>
              <a:t>yatırılmıştır.</a:t>
            </a:r>
          </a:p>
        </p:txBody>
      </p:sp>
      <p:pic>
        <p:nvPicPr>
          <p:cNvPr id="17" name="Görüntü" descr="Görüntü">
            <a:extLst>
              <a:ext uri="{FF2B5EF4-FFF2-40B4-BE49-F238E27FC236}">
                <a16:creationId xmlns:a16="http://schemas.microsoft.com/office/drawing/2014/main" id="{F636137A-0C10-45D7-B42E-84C6111BD0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1389" y="4804093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Dikdörtgen 17">
            <a:extLst>
              <a:ext uri="{FF2B5EF4-FFF2-40B4-BE49-F238E27FC236}">
                <a16:creationId xmlns:a16="http://schemas.microsoft.com/office/drawing/2014/main" id="{D3B0D3AC-9C19-4138-94D9-0A231AC8C419}"/>
              </a:ext>
            </a:extLst>
          </p:cNvPr>
          <p:cNvSpPr/>
          <p:nvPr/>
        </p:nvSpPr>
        <p:spPr>
          <a:xfrm>
            <a:off x="5337061" y="5190833"/>
            <a:ext cx="5009915" cy="1588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b="1" dirty="0">
              <a:solidFill>
                <a:srgbClr val="00888A"/>
              </a:solidFill>
            </a:endParaRPr>
          </a:p>
          <a:p>
            <a:r>
              <a:rPr lang="tr-TR" sz="1100" b="1" dirty="0">
                <a:solidFill>
                  <a:srgbClr val="00888A"/>
                </a:solidFill>
              </a:rPr>
              <a:t>* </a:t>
            </a:r>
            <a:r>
              <a:rPr lang="tr-TR" sz="1100" dirty="0"/>
              <a:t>İlgili Asliye Hukuk Mahkeme kaleminden parsele ait dava bilgilerinin temin edilmesi, </a:t>
            </a:r>
            <a:r>
              <a:rPr lang="tr-TR" sz="1100" dirty="0" err="1"/>
              <a:t>takyidatlı</a:t>
            </a:r>
            <a:r>
              <a:rPr lang="tr-TR" sz="1100" dirty="0"/>
              <a:t> tapu kaydı ve kimlik belgesi ile (</a:t>
            </a:r>
            <a:r>
              <a:rPr lang="tr-TR" sz="1100" b="1" dirty="0"/>
              <a:t>Vakıfbank Ziraat Bankası Şubesine)</a:t>
            </a:r>
            <a:r>
              <a:rPr lang="tr-TR" sz="1100" dirty="0"/>
              <a:t> başvuru yapılması gerekmektedir. </a:t>
            </a:r>
            <a:endParaRPr lang="tr-TR" sz="1300" dirty="0"/>
          </a:p>
          <a:p>
            <a:r>
              <a:rPr lang="tr-TR" sz="1200" dirty="0"/>
              <a:t> </a:t>
            </a:r>
            <a:r>
              <a:rPr lang="tr-TR" sz="1000" b="1" i="1" dirty="0"/>
              <a:t>Not:</a:t>
            </a:r>
            <a:r>
              <a:rPr lang="tr-TR" sz="1000" i="1" dirty="0"/>
              <a:t> </a:t>
            </a:r>
            <a:r>
              <a:rPr lang="tr-TR" sz="1000" dirty="0"/>
              <a:t>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endParaRPr lang="tr-TR" sz="1000" dirty="0"/>
          </a:p>
          <a:p>
            <a:r>
              <a:rPr lang="tr-TR" sz="1000" b="1" i="1" dirty="0"/>
              <a:t>Yasal Bildirim: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Resim 8">
            <a:extLst>
              <a:ext uri="{FF2B5EF4-FFF2-40B4-BE49-F238E27FC236}">
                <a16:creationId xmlns:a16="http://schemas.microsoft.com/office/drawing/2014/main" id="{25578BA8-9442-4B11-B833-65754DD51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882" y="6308963"/>
            <a:ext cx="678954" cy="678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k: Sağ 19">
            <a:extLst>
              <a:ext uri="{FF2B5EF4-FFF2-40B4-BE49-F238E27FC236}">
                <a16:creationId xmlns:a16="http://schemas.microsoft.com/office/drawing/2014/main" id="{48B1DE34-A83C-4BC9-8ACF-BEA849FA7ED1}"/>
              </a:ext>
            </a:extLst>
          </p:cNvPr>
          <p:cNvSpPr/>
          <p:nvPr/>
        </p:nvSpPr>
        <p:spPr>
          <a:xfrm>
            <a:off x="7656745" y="6346221"/>
            <a:ext cx="1006393" cy="584197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 w="3175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0021" tIns="30021" rIns="30021" bIns="30021" numCol="1" spcCol="38100" rtlCol="0" anchor="ctr">
            <a:spAutoFit/>
          </a:bodyPr>
          <a:lstStyle/>
          <a:p>
            <a:pPr marL="0" marR="0" indent="0" algn="l" defTabSz="3598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tr-TR" sz="1400" b="0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74108F6E-D0FA-4723-A9C7-1F2291BD942D}"/>
              </a:ext>
            </a:extLst>
          </p:cNvPr>
          <p:cNvSpPr txBox="1"/>
          <p:nvPr/>
        </p:nvSpPr>
        <p:spPr>
          <a:xfrm>
            <a:off x="5343125" y="6597640"/>
            <a:ext cx="2397919" cy="24622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tr-TR" sz="1000" dirty="0">
                <a:hlinkClick r:id="rId7"/>
              </a:rPr>
              <a:t>Başkent (baskentedas.com.tr)</a:t>
            </a:r>
            <a:endParaRPr lang="tr-TR" sz="1000" dirty="0"/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5249803D-D8D9-4D92-9D23-721CC52415D6}"/>
              </a:ext>
            </a:extLst>
          </p:cNvPr>
          <p:cNvSpPr txBox="1"/>
          <p:nvPr/>
        </p:nvSpPr>
        <p:spPr>
          <a:xfrm>
            <a:off x="1263283" y="5068186"/>
            <a:ext cx="2702377" cy="245294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0021" tIns="30021" rIns="30021" bIns="30021" numCol="1" spcCol="38100" rtlCol="0" anchor="t">
            <a:spAutoFit/>
          </a:bodyPr>
          <a:lstStyle/>
          <a:p>
            <a:pPr marL="0" marR="0" indent="0" algn="l" defTabSz="3598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AŞAĞIADA DM –ULUYOL DM ENH PROJESİ</a:t>
            </a: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89" y="2226753"/>
            <a:ext cx="428503" cy="827495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D18250C1-25AB-461C-819E-868F9E3D220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43974" y="1947825"/>
            <a:ext cx="5227874" cy="2402649"/>
          </a:xfrm>
          <a:prstGeom prst="rect">
            <a:avLst/>
          </a:prstGeom>
        </p:spPr>
      </p:pic>
      <p:graphicFrame>
        <p:nvGraphicFramePr>
          <p:cNvPr id="15" name="Tablo 14">
            <a:extLst>
              <a:ext uri="{FF2B5EF4-FFF2-40B4-BE49-F238E27FC236}">
                <a16:creationId xmlns:a16="http://schemas.microsoft.com/office/drawing/2014/main" id="{F0C1887B-F3BE-4116-9868-679934AC1C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552787"/>
              </p:ext>
            </p:extLst>
          </p:nvPr>
        </p:nvGraphicFramePr>
        <p:xfrm>
          <a:off x="427554" y="5399099"/>
          <a:ext cx="4546600" cy="5124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9000">
                  <a:extLst>
                    <a:ext uri="{9D8B030D-6E8A-4147-A177-3AD203B41FA5}">
                      <a16:colId xmlns:a16="http://schemas.microsoft.com/office/drawing/2014/main" val="2200185243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4005621987"/>
                    </a:ext>
                  </a:extLst>
                </a:gridCol>
                <a:gridCol w="1246414">
                  <a:extLst>
                    <a:ext uri="{9D8B030D-6E8A-4147-A177-3AD203B41FA5}">
                      <a16:colId xmlns:a16="http://schemas.microsoft.com/office/drawing/2014/main" val="2395910219"/>
                    </a:ext>
                  </a:extLst>
                </a:gridCol>
                <a:gridCol w="823686">
                  <a:extLst>
                    <a:ext uri="{9D8B030D-6E8A-4147-A177-3AD203B41FA5}">
                      <a16:colId xmlns:a16="http://schemas.microsoft.com/office/drawing/2014/main" val="23053951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53418978"/>
                    </a:ext>
                  </a:extLst>
                </a:gridCol>
              </a:tblGrid>
              <a:tr h="3110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İL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İLÇE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KÖY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ADA </a:t>
                      </a:r>
                      <a:br>
                        <a:rPr lang="tr-TR" sz="1000" u="none" strike="noStrike">
                          <a:effectLst/>
                          <a:latin typeface="+mj-lt"/>
                        </a:rPr>
                      </a:br>
                      <a:r>
                        <a:rPr lang="tr-TR" sz="1000" u="none" strike="noStrike">
                          <a:effectLst/>
                          <a:latin typeface="+mj-lt"/>
                        </a:rPr>
                        <a:t>NO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PARSEL </a:t>
                      </a:r>
                      <a:br>
                        <a:rPr lang="tr-TR" sz="1000" u="none" strike="noStrike">
                          <a:effectLst/>
                          <a:latin typeface="+mj-lt"/>
                        </a:rPr>
                      </a:br>
                      <a:r>
                        <a:rPr lang="tr-TR" sz="1000" u="none" strike="noStrike">
                          <a:effectLst/>
                          <a:latin typeface="+mj-lt"/>
                        </a:rPr>
                        <a:t>NO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148198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ANLKARA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KIZILCAHAMAM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VİRANCIK M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105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7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2618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78459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2340</TotalTime>
  <Words>940</Words>
  <Application>Microsoft Office PowerPoint</Application>
  <PresentationFormat>Özel</PresentationFormat>
  <Paragraphs>247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2" baseType="lpstr">
      <vt:lpstr>Arial</vt:lpstr>
      <vt:lpstr>Calibri</vt:lpstr>
      <vt:lpstr>Helvetica</vt:lpstr>
      <vt:lpstr>Hind</vt:lpstr>
      <vt:lpstr>Sabanc* Eurostile Demi</vt:lpstr>
      <vt:lpstr>verdana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Kenan OZKAN</dc:creator>
  <cp:keywords>I4886p293727nO8</cp:keywords>
  <cp:lastModifiedBy>Kenan OZKAN</cp:lastModifiedBy>
  <cp:revision>111</cp:revision>
  <cp:lastPrinted>2021-05-19T10:25:32Z</cp:lastPrinted>
  <dcterms:modified xsi:type="dcterms:W3CDTF">2024-05-24T12:44:13Z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1e11ce45-6e86-4fd6-b480-6718b6d8f583</vt:lpwstr>
  </property>
  <property fmtid="{D5CDD505-2E9C-101B-9397-08002B2CF9AE}" pid="3" name="FirstClassifierName">
    <vt:lpwstr>Kenan OZKAN</vt:lpwstr>
  </property>
  <property fmtid="{D5CDD505-2E9C-101B-9397-08002B2CF9AE}" pid="4" name="FirstClassifiedDate">
    <vt:lpwstr>24.05.2019, 14:42</vt:lpwstr>
  </property>
  <property fmtid="{D5CDD505-2E9C-101B-9397-08002B2CF9AE}" pid="5" name="LastClassifiedDate">
    <vt:lpwstr>24.05.2019, 14:42</vt:lpwstr>
  </property>
  <property fmtid="{D5CDD505-2E9C-101B-9397-08002B2CF9AE}" pid="6" name="LastClassifierName">
    <vt:lpwstr>Kenan OZKAN</vt:lpwstr>
  </property>
  <property fmtid="{D5CDD505-2E9C-101B-9397-08002B2CF9AE}" pid="7" name="CLASSIFICATION">
    <vt:lpwstr>I4886p293727nO8</vt:lpwstr>
  </property>
</Properties>
</file>